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6" r:id="rId3"/>
    <p:sldId id="261" r:id="rId4"/>
    <p:sldId id="259" r:id="rId5"/>
    <p:sldId id="263" r:id="rId6"/>
    <p:sldId id="264" r:id="rId7"/>
    <p:sldId id="266" r:id="rId8"/>
    <p:sldId id="267" r:id="rId9"/>
    <p:sldId id="268" r:id="rId10"/>
    <p:sldId id="269" r:id="rId11"/>
    <p:sldId id="270" r:id="rId12"/>
    <p:sldId id="271" r:id="rId13"/>
    <p:sldId id="260" r:id="rId14"/>
    <p:sldId id="272" r:id="rId15"/>
    <p:sldId id="273" r:id="rId16"/>
    <p:sldId id="274" r:id="rId17"/>
    <p:sldId id="277" r:id="rId18"/>
    <p:sldId id="275" r:id="rId19"/>
    <p:sldId id="276" r:id="rId20"/>
    <p:sldId id="292" r:id="rId21"/>
    <p:sldId id="279" r:id="rId22"/>
    <p:sldId id="280" r:id="rId23"/>
    <p:sldId id="281" r:id="rId24"/>
    <p:sldId id="282" r:id="rId25"/>
    <p:sldId id="283" r:id="rId26"/>
    <p:sldId id="284" r:id="rId27"/>
    <p:sldId id="285" r:id="rId28"/>
    <p:sldId id="286" r:id="rId29"/>
    <p:sldId id="290" r:id="rId30"/>
    <p:sldId id="287" r:id="rId31"/>
    <p:sldId id="288" r:id="rId32"/>
    <p:sldId id="289" r:id="rId33"/>
    <p:sldId id="291" r:id="rId34"/>
    <p:sldId id="293" r:id="rId35"/>
    <p:sldId id="294" r:id="rId36"/>
    <p:sldId id="295" r:id="rId37"/>
    <p:sldId id="296" r:id="rId38"/>
    <p:sldId id="29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D905B1"/>
    <a:srgbClr val="FF66FF"/>
    <a:srgbClr val="FFFF99"/>
    <a:srgbClr val="66FFFF"/>
    <a:srgbClr val="99FF99"/>
    <a:srgbClr val="CC99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97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BAFD77-229B-4FBD-895F-18FEB4C79F32}" type="datetimeFigureOut">
              <a:rPr lang="en-US" smtClean="0"/>
              <a:t>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1715D-B600-4ACC-B108-9494E57A120E}" type="slidenum">
              <a:rPr lang="en-US" smtClean="0"/>
              <a:t>‹#›</a:t>
            </a:fld>
            <a:endParaRPr lang="en-US"/>
          </a:p>
        </p:txBody>
      </p:sp>
    </p:spTree>
    <p:extLst>
      <p:ext uri="{BB962C8B-B14F-4D97-AF65-F5344CB8AC3E}">
        <p14:creationId xmlns:p14="http://schemas.microsoft.com/office/powerpoint/2010/main" val="382873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radio </a:t>
            </a:r>
            <a:r>
              <a:rPr lang="en-US" baseline="0" dirty="0" err="1"/>
              <a:t>để</a:t>
            </a:r>
            <a:r>
              <a:rPr lang="en-US" baseline="0" dirty="0"/>
              <a:t> </a:t>
            </a:r>
            <a:r>
              <a:rPr lang="en-US" baseline="0" dirty="0" err="1"/>
              <a:t>phát</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E971715D-B600-4ACC-B108-9494E57A120E}" type="slidenum">
              <a:rPr lang="en-US" smtClean="0"/>
              <a:t>7</a:t>
            </a:fld>
            <a:endParaRPr lang="en-US"/>
          </a:p>
        </p:txBody>
      </p:sp>
    </p:spTree>
    <p:extLst>
      <p:ext uri="{BB962C8B-B14F-4D97-AF65-F5344CB8AC3E}">
        <p14:creationId xmlns:p14="http://schemas.microsoft.com/office/powerpoint/2010/main" val="1051368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993A3B-C906-4F5A-AF01-1E0B1E79AFDE}"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4326E-551D-495D-891B-4FF02A7DAA8F}" type="slidenum">
              <a:rPr lang="en-US" smtClean="0"/>
              <a:t>‹#›</a:t>
            </a:fld>
            <a:endParaRPr lang="en-US"/>
          </a:p>
        </p:txBody>
      </p:sp>
    </p:spTree>
    <p:extLst>
      <p:ext uri="{BB962C8B-B14F-4D97-AF65-F5344CB8AC3E}">
        <p14:creationId xmlns:p14="http://schemas.microsoft.com/office/powerpoint/2010/main" val="1291650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993A3B-C906-4F5A-AF01-1E0B1E79AFDE}"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4326E-551D-495D-891B-4FF02A7DAA8F}" type="slidenum">
              <a:rPr lang="en-US" smtClean="0"/>
              <a:t>‹#›</a:t>
            </a:fld>
            <a:endParaRPr lang="en-US"/>
          </a:p>
        </p:txBody>
      </p:sp>
    </p:spTree>
    <p:extLst>
      <p:ext uri="{BB962C8B-B14F-4D97-AF65-F5344CB8AC3E}">
        <p14:creationId xmlns:p14="http://schemas.microsoft.com/office/powerpoint/2010/main" val="2946643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993A3B-C906-4F5A-AF01-1E0B1E79AFDE}"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4326E-551D-495D-891B-4FF02A7DAA8F}" type="slidenum">
              <a:rPr lang="en-US" smtClean="0"/>
              <a:t>‹#›</a:t>
            </a:fld>
            <a:endParaRPr lang="en-US"/>
          </a:p>
        </p:txBody>
      </p:sp>
    </p:spTree>
    <p:extLst>
      <p:ext uri="{BB962C8B-B14F-4D97-AF65-F5344CB8AC3E}">
        <p14:creationId xmlns:p14="http://schemas.microsoft.com/office/powerpoint/2010/main" val="3370999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993A3B-C906-4F5A-AF01-1E0B1E79AFDE}"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4326E-551D-495D-891B-4FF02A7DAA8F}" type="slidenum">
              <a:rPr lang="en-US" smtClean="0"/>
              <a:t>‹#›</a:t>
            </a:fld>
            <a:endParaRPr lang="en-US"/>
          </a:p>
        </p:txBody>
      </p:sp>
    </p:spTree>
    <p:extLst>
      <p:ext uri="{BB962C8B-B14F-4D97-AF65-F5344CB8AC3E}">
        <p14:creationId xmlns:p14="http://schemas.microsoft.com/office/powerpoint/2010/main" val="4079515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993A3B-C906-4F5A-AF01-1E0B1E79AFDE}"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4326E-551D-495D-891B-4FF02A7DAA8F}" type="slidenum">
              <a:rPr lang="en-US" smtClean="0"/>
              <a:t>‹#›</a:t>
            </a:fld>
            <a:endParaRPr lang="en-US"/>
          </a:p>
        </p:txBody>
      </p:sp>
    </p:spTree>
    <p:extLst>
      <p:ext uri="{BB962C8B-B14F-4D97-AF65-F5344CB8AC3E}">
        <p14:creationId xmlns:p14="http://schemas.microsoft.com/office/powerpoint/2010/main" val="40198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993A3B-C906-4F5A-AF01-1E0B1E79AFDE}"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4326E-551D-495D-891B-4FF02A7DAA8F}" type="slidenum">
              <a:rPr lang="en-US" smtClean="0"/>
              <a:t>‹#›</a:t>
            </a:fld>
            <a:endParaRPr lang="en-US"/>
          </a:p>
        </p:txBody>
      </p:sp>
    </p:spTree>
    <p:extLst>
      <p:ext uri="{BB962C8B-B14F-4D97-AF65-F5344CB8AC3E}">
        <p14:creationId xmlns:p14="http://schemas.microsoft.com/office/powerpoint/2010/main" val="472282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993A3B-C906-4F5A-AF01-1E0B1E79AFDE}" type="datetimeFigureOut">
              <a:rPr lang="en-US" smtClean="0"/>
              <a:t>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04326E-551D-495D-891B-4FF02A7DAA8F}" type="slidenum">
              <a:rPr lang="en-US" smtClean="0"/>
              <a:t>‹#›</a:t>
            </a:fld>
            <a:endParaRPr lang="en-US"/>
          </a:p>
        </p:txBody>
      </p:sp>
    </p:spTree>
    <p:extLst>
      <p:ext uri="{BB962C8B-B14F-4D97-AF65-F5344CB8AC3E}">
        <p14:creationId xmlns:p14="http://schemas.microsoft.com/office/powerpoint/2010/main" val="2711833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993A3B-C906-4F5A-AF01-1E0B1E79AFDE}" type="datetimeFigureOut">
              <a:rPr lang="en-US" smtClean="0"/>
              <a:t>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04326E-551D-495D-891B-4FF02A7DAA8F}" type="slidenum">
              <a:rPr lang="en-US" smtClean="0"/>
              <a:t>‹#›</a:t>
            </a:fld>
            <a:endParaRPr lang="en-US"/>
          </a:p>
        </p:txBody>
      </p:sp>
    </p:spTree>
    <p:extLst>
      <p:ext uri="{BB962C8B-B14F-4D97-AF65-F5344CB8AC3E}">
        <p14:creationId xmlns:p14="http://schemas.microsoft.com/office/powerpoint/2010/main" val="428347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993A3B-C906-4F5A-AF01-1E0B1E79AFDE}" type="datetimeFigureOut">
              <a:rPr lang="en-US" smtClean="0"/>
              <a:t>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04326E-551D-495D-891B-4FF02A7DAA8F}"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FED892B6-1E32-42D8-85C0-6DAC34D157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907351" y="-314218"/>
            <a:ext cx="1907351" cy="1907351"/>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733805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993A3B-C906-4F5A-AF01-1E0B1E79AFDE}"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4326E-551D-495D-891B-4FF02A7DAA8F}" type="slidenum">
              <a:rPr lang="en-US" smtClean="0"/>
              <a:t>‹#›</a:t>
            </a:fld>
            <a:endParaRPr lang="en-US"/>
          </a:p>
        </p:txBody>
      </p:sp>
    </p:spTree>
    <p:extLst>
      <p:ext uri="{BB962C8B-B14F-4D97-AF65-F5344CB8AC3E}">
        <p14:creationId xmlns:p14="http://schemas.microsoft.com/office/powerpoint/2010/main" val="197930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993A3B-C906-4F5A-AF01-1E0B1E79AFDE}"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4326E-551D-495D-891B-4FF02A7DAA8F}" type="slidenum">
              <a:rPr lang="en-US" smtClean="0"/>
              <a:t>‹#›</a:t>
            </a:fld>
            <a:endParaRPr lang="en-US"/>
          </a:p>
        </p:txBody>
      </p:sp>
    </p:spTree>
    <p:extLst>
      <p:ext uri="{BB962C8B-B14F-4D97-AF65-F5344CB8AC3E}">
        <p14:creationId xmlns:p14="http://schemas.microsoft.com/office/powerpoint/2010/main" val="79030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93A3B-C906-4F5A-AF01-1E0B1E79AFDE}" type="datetimeFigureOut">
              <a:rPr lang="en-US" smtClean="0"/>
              <a:t>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4326E-551D-495D-891B-4FF02A7DAA8F}" type="slidenum">
              <a:rPr lang="en-US" smtClean="0"/>
              <a:t>‹#›</a:t>
            </a:fld>
            <a:endParaRPr lang="en-US"/>
          </a:p>
        </p:txBody>
      </p:sp>
    </p:spTree>
    <p:extLst>
      <p:ext uri="{BB962C8B-B14F-4D97-AF65-F5344CB8AC3E}">
        <p14:creationId xmlns:p14="http://schemas.microsoft.com/office/powerpoint/2010/main" val="626748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7.png"/><Relationship Id="rId5" Type="http://schemas.openxmlformats.org/officeDocument/2006/relationships/image" Target="../media/image23.jpeg"/><Relationship Id="rId4" Type="http://schemas.openxmlformats.org/officeDocument/2006/relationships/audio" Target="../media/audio2.wav"/><Relationship Id="rId9" Type="http://schemas.openxmlformats.org/officeDocument/2006/relationships/image" Target="../media/image25.wmf"/></Relationships>
</file>

<file path=ppt/slides/_rels/slide15.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8.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7.xml"/><Relationship Id="rId1" Type="http://schemas.openxmlformats.org/officeDocument/2006/relationships/control" Target="../activeX/activeX3.xml"/><Relationship Id="rId6" Type="http://schemas.openxmlformats.org/officeDocument/2006/relationships/image" Target="../media/image52.wmf"/><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jp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4.png"/><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6.png"/><Relationship Id="rId7" Type="http://schemas.openxmlformats.org/officeDocument/2006/relationships/image" Target="../media/image11.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5.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3.jpeg"/><Relationship Id="rId5" Type="http://schemas.microsoft.com/office/2007/relationships/media" Target="../media/media3.mp3"/><Relationship Id="rId10" Type="http://schemas.openxmlformats.org/officeDocument/2006/relationships/notesSlide" Target="../notesSlides/notesSlide1.xml"/><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076" r="2559" b="15133"/>
          <a:stretch/>
        </p:blipFill>
        <p:spPr>
          <a:xfrm>
            <a:off x="-407377" y="990700"/>
            <a:ext cx="13868400" cy="6638093"/>
          </a:xfrm>
          <a:prstGeom prst="rect">
            <a:avLst/>
          </a:prstGeom>
        </p:spPr>
      </p:pic>
      <p:grpSp>
        <p:nvGrpSpPr>
          <p:cNvPr id="5" name="Group 4">
            <a:extLst>
              <a:ext uri="{FF2B5EF4-FFF2-40B4-BE49-F238E27FC236}">
                <a16:creationId xmlns:a16="http://schemas.microsoft.com/office/drawing/2014/main" id="{AA50568F-0B60-DA41-8691-7025455893F1}"/>
              </a:ext>
            </a:extLst>
          </p:cNvPr>
          <p:cNvGrpSpPr/>
          <p:nvPr/>
        </p:nvGrpSpPr>
        <p:grpSpPr>
          <a:xfrm rot="20622429">
            <a:off x="706419" y="869351"/>
            <a:ext cx="4018852" cy="1111746"/>
            <a:chOff x="4222620" y="933947"/>
            <a:chExt cx="4090495" cy="1111746"/>
          </a:xfrm>
        </p:grpSpPr>
        <p:sp>
          <p:nvSpPr>
            <p:cNvPr id="6" name="矩形 37">
              <a:extLst>
                <a:ext uri="{FF2B5EF4-FFF2-40B4-BE49-F238E27FC236}">
                  <a16:creationId xmlns:a16="http://schemas.microsoft.com/office/drawing/2014/main" id="{592FC4B7-04FD-F86D-ED01-FE447AB48709}"/>
                </a:ext>
              </a:extLst>
            </p:cNvPr>
            <p:cNvSpPr/>
            <p:nvPr/>
          </p:nvSpPr>
          <p:spPr>
            <a:xfrm>
              <a:off x="4222620" y="937697"/>
              <a:ext cx="4089563" cy="1107996"/>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600" b="1" dirty="0">
                  <a:ln w="190500">
                    <a:solidFill>
                      <a:prstClr val="white"/>
                    </a:solidFill>
                    <a:prstDash val="solid"/>
                  </a:ln>
                  <a:solidFill>
                    <a:srgbClr val="002060"/>
                  </a:solidFill>
                  <a:latin typeface="UVN Banh mi" pitchFamily="2" charset="0"/>
                  <a:ea typeface="等线" panose="020B0604020202020204" charset="-122"/>
                  <a:cs typeface="Calibri" panose="020F0502020204030204" pitchFamily="34" charset="0"/>
                  <a:sym typeface="+mn-lt"/>
                </a:rPr>
                <a:t>Tiếng Việt</a:t>
              </a:r>
              <a:endParaRPr kumimoji="0" lang="zh-CN" altLang="en-US" sz="6600" b="1" i="0" u="none" strike="noStrike" kern="1200" cap="none" spc="0" normalizeH="0" baseline="0" noProof="0" dirty="0">
                <a:ln w="190500">
                  <a:solidFill>
                    <a:prstClr val="white"/>
                  </a:solidFill>
                  <a:prstDash val="solid"/>
                </a:ln>
                <a:solidFill>
                  <a:srgbClr val="002060"/>
                </a:solidFill>
                <a:effectLst/>
                <a:uLnTx/>
                <a:uFillTx/>
                <a:latin typeface="UTM Cookies" panose="02040603050506020204" pitchFamily="18" charset="0"/>
                <a:ea typeface="等线" panose="020B0604020202020204" charset="-122"/>
                <a:cs typeface="Calibri" panose="020F0502020204030204" pitchFamily="34" charset="0"/>
                <a:sym typeface="+mn-lt"/>
              </a:endParaRPr>
            </a:p>
          </p:txBody>
        </p:sp>
        <p:sp>
          <p:nvSpPr>
            <p:cNvPr id="7" name="矩形 37">
              <a:extLst>
                <a:ext uri="{FF2B5EF4-FFF2-40B4-BE49-F238E27FC236}">
                  <a16:creationId xmlns:a16="http://schemas.microsoft.com/office/drawing/2014/main" id="{3051AF2E-7FF3-5CCF-E6FA-F1D8DE26CF93}"/>
                </a:ext>
              </a:extLst>
            </p:cNvPr>
            <p:cNvSpPr/>
            <p:nvPr/>
          </p:nvSpPr>
          <p:spPr>
            <a:xfrm>
              <a:off x="4223552" y="933947"/>
              <a:ext cx="4089563" cy="1107996"/>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600" b="1"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UVN Banh mi" pitchFamily="2" charset="0"/>
                  <a:ea typeface="等线" panose="020B0604020202020204" charset="-122"/>
                  <a:cs typeface="Calibri" panose="020F0502020204030204" pitchFamily="34" charset="0"/>
                  <a:sym typeface="+mn-lt"/>
                </a:rPr>
                <a:t>Tiếng Việt</a:t>
              </a:r>
              <a:endParaRPr kumimoji="0" lang="zh-CN" alt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等线" panose="020B0604020202020204" charset="-122"/>
                <a:cs typeface="Calibri" panose="020F0502020204030204" pitchFamily="34" charset="0"/>
                <a:sym typeface="+mn-lt"/>
              </a:endParaRPr>
            </a:p>
          </p:txBody>
        </p:sp>
      </p:grpSp>
      <p:grpSp>
        <p:nvGrpSpPr>
          <p:cNvPr id="12" name="Group 11"/>
          <p:cNvGrpSpPr/>
          <p:nvPr/>
        </p:nvGrpSpPr>
        <p:grpSpPr>
          <a:xfrm>
            <a:off x="66396" y="1280833"/>
            <a:ext cx="6610910" cy="1861668"/>
            <a:chOff x="66396" y="1280833"/>
            <a:chExt cx="6610910" cy="1861668"/>
          </a:xfrm>
        </p:grpSpPr>
        <p:grpSp>
          <p:nvGrpSpPr>
            <p:cNvPr id="8" name="Group 7">
              <a:extLst>
                <a:ext uri="{FF2B5EF4-FFF2-40B4-BE49-F238E27FC236}">
                  <a16:creationId xmlns:a16="http://schemas.microsoft.com/office/drawing/2014/main" id="{82A28020-AC94-A1BA-9B14-41CA9A688775}"/>
                </a:ext>
              </a:extLst>
            </p:cNvPr>
            <p:cNvGrpSpPr/>
            <p:nvPr/>
          </p:nvGrpSpPr>
          <p:grpSpPr>
            <a:xfrm rot="20547167">
              <a:off x="66396" y="1280833"/>
              <a:ext cx="6610910" cy="1460752"/>
              <a:chOff x="5354656" y="246554"/>
              <a:chExt cx="7101722" cy="1460752"/>
            </a:xfrm>
          </p:grpSpPr>
          <p:sp>
            <p:nvSpPr>
              <p:cNvPr id="9" name="TextBox 8">
                <a:extLst>
                  <a:ext uri="{FF2B5EF4-FFF2-40B4-BE49-F238E27FC236}">
                    <a16:creationId xmlns:a16="http://schemas.microsoft.com/office/drawing/2014/main" id="{425B961B-D242-629D-48FA-536ADECF216E}"/>
                  </a:ext>
                </a:extLst>
              </p:cNvPr>
              <p:cNvSpPr txBox="1"/>
              <p:nvPr/>
            </p:nvSpPr>
            <p:spPr>
              <a:xfrm>
                <a:off x="5354656" y="246554"/>
                <a:ext cx="705347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T  ẾNG ĐÀN</a:t>
                </a:r>
                <a:endParaRPr kumimoji="0" lang="en-US" sz="88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10" name="TextBox 9">
                <a:extLst>
                  <a:ext uri="{FF2B5EF4-FFF2-40B4-BE49-F238E27FC236}">
                    <a16:creationId xmlns:a16="http://schemas.microsoft.com/office/drawing/2014/main" id="{AA7E427E-D8AF-EADF-7DEA-104247B5246C}"/>
                  </a:ext>
                </a:extLst>
              </p:cNvPr>
              <p:cNvSpPr txBox="1"/>
              <p:nvPr/>
            </p:nvSpPr>
            <p:spPr>
              <a:xfrm>
                <a:off x="5402903" y="260756"/>
                <a:ext cx="705347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Poky's" panose="020B0606040200020203" pitchFamily="34" charset="0"/>
                  </a:rPr>
                  <a:t>T</a:t>
                </a:r>
                <a:r>
                  <a:rPr lang="vi-VN" sz="8800" b="1"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  </a:t>
                </a:r>
                <a:r>
                  <a:rPr lang="vi-VN" sz="88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Ế</a:t>
                </a:r>
                <a:r>
                  <a:rPr lang="vi-VN" sz="88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N</a:t>
                </a:r>
                <a:r>
                  <a:rPr lang="vi-VN" sz="88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G</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vi-VN" sz="8800" b="1"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Đ</a:t>
                </a:r>
                <a:r>
                  <a:rPr lang="vi-VN" sz="8800" b="1"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À</a:t>
                </a:r>
                <a:r>
                  <a:rPr lang="vi-VN" sz="88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N</a:t>
                </a:r>
                <a:r>
                  <a:rPr kumimoji="0" lang="en-US" sz="88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rPr>
                  <a:t> </a:t>
                </a:r>
              </a:p>
            </p:txBody>
          </p:sp>
        </p:gr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14145">
              <a:off x="962250" y="2097049"/>
              <a:ext cx="1045452" cy="1045452"/>
            </a:xfrm>
            <a:prstGeom prst="rect">
              <a:avLst/>
            </a:prstGeom>
          </p:spPr>
        </p:pic>
      </p:grpSp>
    </p:spTree>
    <p:extLst>
      <p:ext uri="{BB962C8B-B14F-4D97-AF65-F5344CB8AC3E}">
        <p14:creationId xmlns:p14="http://schemas.microsoft.com/office/powerpoint/2010/main" val="261832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840" y="2823210"/>
            <a:ext cx="10058400" cy="3866197"/>
          </a:xfrm>
          <a:prstGeom prst="rect">
            <a:avLst/>
          </a:prstGeom>
        </p:spPr>
      </p:pic>
      <p:grpSp>
        <p:nvGrpSpPr>
          <p:cNvPr id="8" name="Group 7">
            <a:extLst>
              <a:ext uri="{FF2B5EF4-FFF2-40B4-BE49-F238E27FC236}">
                <a16:creationId xmlns:a16="http://schemas.microsoft.com/office/drawing/2014/main" id="{82A28020-AC94-A1BA-9B14-41CA9A688775}"/>
              </a:ext>
            </a:extLst>
          </p:cNvPr>
          <p:cNvGrpSpPr/>
          <p:nvPr/>
        </p:nvGrpSpPr>
        <p:grpSpPr>
          <a:xfrm>
            <a:off x="1855275" y="268793"/>
            <a:ext cx="8256782" cy="3046988"/>
            <a:chOff x="5354656" y="246554"/>
            <a:chExt cx="8869789" cy="3046988"/>
          </a:xfrm>
        </p:grpSpPr>
        <p:sp>
          <p:nvSpPr>
            <p:cNvPr id="9" name="TextBox 8">
              <a:extLst>
                <a:ext uri="{FF2B5EF4-FFF2-40B4-BE49-F238E27FC236}">
                  <a16:creationId xmlns:a16="http://schemas.microsoft.com/office/drawing/2014/main" id="{425B961B-D242-629D-48FA-536ADECF216E}"/>
                </a:ext>
              </a:extLst>
            </p:cNvPr>
            <p:cNvSpPr txBox="1"/>
            <p:nvPr/>
          </p:nvSpPr>
          <p:spPr>
            <a:xfrm>
              <a:off x="5354656" y="246554"/>
              <a:ext cx="886978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LUYỆN ĐỌC THÀNH TIẾNG</a:t>
              </a:r>
              <a:endParaRPr kumimoji="0" lang="en-US" sz="96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10" name="TextBox 9">
              <a:extLst>
                <a:ext uri="{FF2B5EF4-FFF2-40B4-BE49-F238E27FC236}">
                  <a16:creationId xmlns:a16="http://schemas.microsoft.com/office/drawing/2014/main" id="{AA7E427E-D8AF-EADF-7DEA-104247B5246C}"/>
                </a:ext>
              </a:extLst>
            </p:cNvPr>
            <p:cNvSpPr txBox="1"/>
            <p:nvPr/>
          </p:nvSpPr>
          <p:spPr>
            <a:xfrm>
              <a:off x="5455780" y="246554"/>
              <a:ext cx="866754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L</a:t>
              </a:r>
              <a:r>
                <a:rPr lang="vi-VN" sz="96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U</a:t>
              </a:r>
              <a:r>
                <a:rPr lang="vi-VN" sz="96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Y</a:t>
              </a:r>
              <a:r>
                <a:rPr lang="vi-VN" sz="96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Ệ</a:t>
              </a:r>
              <a:r>
                <a:rPr lang="vi-VN" sz="96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N</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vi-VN" sz="9600" b="1"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Đ</a:t>
              </a:r>
              <a:r>
                <a:rPr lang="vi-VN" sz="9600" b="1"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Ọ</a:t>
              </a:r>
              <a:r>
                <a:rPr lang="vi-VN" sz="96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C </a:t>
              </a:r>
              <a:r>
                <a:rPr lang="vi-VN" sz="96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T</a:t>
              </a:r>
              <a:r>
                <a:rPr lang="vi-VN" sz="96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H</a:t>
              </a:r>
              <a:r>
                <a:rPr lang="vi-VN" sz="96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À</a:t>
              </a:r>
              <a:r>
                <a:rPr lang="vi-VN" sz="9600" b="1"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N</a:t>
              </a:r>
              <a:r>
                <a:rPr lang="vi-VN" sz="9600" b="1"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H</a:t>
              </a:r>
              <a:r>
                <a:rPr lang="vi-VN" sz="96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 </a:t>
              </a:r>
              <a:r>
                <a:rPr lang="vi-VN" sz="96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T</a:t>
              </a:r>
              <a:r>
                <a:rPr lang="vi-VN" sz="96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I</a:t>
              </a:r>
              <a:r>
                <a:rPr lang="vi-VN" sz="96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Ế</a:t>
              </a:r>
              <a:r>
                <a:rPr lang="vi-VN" sz="9600" b="1"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N</a:t>
              </a:r>
              <a:r>
                <a:rPr lang="vi-VN" sz="96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G</a:t>
              </a:r>
              <a:r>
                <a:rPr kumimoji="0" lang="en-US" sz="96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rPr>
                <a:t> </a:t>
              </a:r>
            </a:p>
          </p:txBody>
        </p:sp>
      </p:grpSp>
    </p:spTree>
    <p:extLst>
      <p:ext uri="{BB962C8B-B14F-4D97-AF65-F5344CB8AC3E}">
        <p14:creationId xmlns:p14="http://schemas.microsoft.com/office/powerpoint/2010/main" val="127013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9527" b="3633"/>
          <a:stretch/>
        </p:blipFill>
        <p:spPr>
          <a:xfrm>
            <a:off x="0" y="337"/>
            <a:ext cx="12192000" cy="6858000"/>
          </a:xfrm>
          <a:prstGeom prst="rect">
            <a:avLst/>
          </a:prstGeom>
        </p:spPr>
      </p:pic>
      <p:grpSp>
        <p:nvGrpSpPr>
          <p:cNvPr id="3" name="Group 2">
            <a:extLst>
              <a:ext uri="{FF2B5EF4-FFF2-40B4-BE49-F238E27FC236}">
                <a16:creationId xmlns:a16="http://schemas.microsoft.com/office/drawing/2014/main" id="{AA1BE7E0-98C2-63AD-5513-5DEEDAE6BF8A}"/>
              </a:ext>
            </a:extLst>
          </p:cNvPr>
          <p:cNvGrpSpPr/>
          <p:nvPr/>
        </p:nvGrpSpPr>
        <p:grpSpPr>
          <a:xfrm>
            <a:off x="2284264" y="408926"/>
            <a:ext cx="7789055" cy="1023337"/>
            <a:chOff x="3608614" y="-3323"/>
            <a:chExt cx="11661131" cy="443070"/>
          </a:xfrm>
        </p:grpSpPr>
        <p:sp>
          <p:nvSpPr>
            <p:cNvPr id="4" name="TextBox 3">
              <a:extLst>
                <a:ext uri="{FF2B5EF4-FFF2-40B4-BE49-F238E27FC236}">
                  <a16:creationId xmlns:a16="http://schemas.microsoft.com/office/drawing/2014/main" id="{9EAC401C-6462-A7CF-7B8C-9F62D85B7270}"/>
                </a:ext>
              </a:extLst>
            </p:cNvPr>
            <p:cNvSpPr txBox="1"/>
            <p:nvPr/>
          </p:nvSpPr>
          <p:spPr>
            <a:xfrm>
              <a:off x="3608614" y="0"/>
              <a:ext cx="11661131" cy="439747"/>
            </a:xfrm>
            <a:prstGeom prst="rect">
              <a:avLst/>
            </a:prstGeom>
            <a:noFill/>
          </p:spPr>
          <p:txBody>
            <a:bodyPr wrap="square" rtlCol="0">
              <a:spAutoFit/>
            </a:bodyPr>
            <a:lstStyle/>
            <a:p>
              <a:pPr algn="ctr"/>
              <a:r>
                <a:rPr lang="en-US" sz="6000" dirty="0" err="1">
                  <a:ln w="254000">
                    <a:solidFill>
                      <a:schemeClr val="bg1"/>
                    </a:solidFill>
                  </a:ln>
                  <a:solidFill>
                    <a:srgbClr val="FF0000"/>
                  </a:solidFill>
                  <a:effectLst>
                    <a:glow rad="63500">
                      <a:schemeClr val="accent2">
                        <a:satMod val="175000"/>
                        <a:alpha val="40000"/>
                      </a:schemeClr>
                    </a:glow>
                  </a:effectLst>
                  <a:latin typeface="UVN Banh Mi" pitchFamily="2" charset="0"/>
                </a:rPr>
                <a:t>Lắng</a:t>
              </a:r>
              <a:r>
                <a:rPr lang="en-US" sz="6000" dirty="0">
                  <a:ln w="254000">
                    <a:solidFill>
                      <a:schemeClr val="bg1"/>
                    </a:solidFill>
                  </a:ln>
                  <a:solidFill>
                    <a:srgbClr val="FF0000"/>
                  </a:solidFill>
                  <a:effectLst>
                    <a:glow rad="63500">
                      <a:schemeClr val="accent2">
                        <a:satMod val="175000"/>
                        <a:alpha val="40000"/>
                      </a:schemeClr>
                    </a:glow>
                  </a:effectLst>
                  <a:latin typeface="UVN Banh Mi" pitchFamily="2" charset="0"/>
                </a:rPr>
                <a:t> </a:t>
              </a:r>
              <a:r>
                <a:rPr lang="en-US" sz="6000" dirty="0" err="1">
                  <a:ln w="254000">
                    <a:solidFill>
                      <a:schemeClr val="bg1"/>
                    </a:solidFill>
                  </a:ln>
                  <a:solidFill>
                    <a:srgbClr val="FF0000"/>
                  </a:solidFill>
                  <a:effectLst>
                    <a:glow rad="63500">
                      <a:schemeClr val="accent2">
                        <a:satMod val="175000"/>
                        <a:alpha val="40000"/>
                      </a:schemeClr>
                    </a:glow>
                  </a:effectLst>
                  <a:latin typeface="UVN Banh Mi" pitchFamily="2" charset="0"/>
                </a:rPr>
                <a:t>nghe</a:t>
              </a:r>
              <a:r>
                <a:rPr lang="en-US" sz="6000" dirty="0">
                  <a:ln w="254000">
                    <a:solidFill>
                      <a:schemeClr val="bg1"/>
                    </a:solidFill>
                  </a:ln>
                  <a:solidFill>
                    <a:srgbClr val="FF0000"/>
                  </a:solidFill>
                  <a:effectLst>
                    <a:glow rad="63500">
                      <a:schemeClr val="accent2">
                        <a:satMod val="175000"/>
                        <a:alpha val="40000"/>
                      </a:schemeClr>
                    </a:glow>
                  </a:effectLst>
                  <a:latin typeface="UVN Banh Mi" pitchFamily="2" charset="0"/>
                </a:rPr>
                <a:t> </a:t>
              </a:r>
              <a:r>
                <a:rPr lang="en-US" sz="6000" dirty="0" err="1">
                  <a:ln w="254000">
                    <a:solidFill>
                      <a:schemeClr val="bg1"/>
                    </a:solidFill>
                  </a:ln>
                  <a:solidFill>
                    <a:srgbClr val="FF0000"/>
                  </a:solidFill>
                  <a:effectLst>
                    <a:glow rad="63500">
                      <a:schemeClr val="accent2">
                        <a:satMod val="175000"/>
                        <a:alpha val="40000"/>
                      </a:schemeClr>
                    </a:glow>
                  </a:effectLst>
                  <a:latin typeface="UVN Banh Mi" pitchFamily="2" charset="0"/>
                </a:rPr>
                <a:t>đọc</a:t>
              </a:r>
              <a:r>
                <a:rPr lang="en-US" sz="6000" dirty="0">
                  <a:ln w="254000">
                    <a:solidFill>
                      <a:schemeClr val="bg1"/>
                    </a:solidFill>
                  </a:ln>
                  <a:solidFill>
                    <a:srgbClr val="FF0000"/>
                  </a:solidFill>
                  <a:effectLst>
                    <a:glow rad="63500">
                      <a:schemeClr val="accent2">
                        <a:satMod val="175000"/>
                        <a:alpha val="40000"/>
                      </a:schemeClr>
                    </a:glow>
                  </a:effectLst>
                  <a:latin typeface="UVN Banh Mi" pitchFamily="2" charset="0"/>
                </a:rPr>
                <a:t> </a:t>
              </a:r>
              <a:r>
                <a:rPr lang="en-US" sz="6000" dirty="0" err="1">
                  <a:ln w="254000">
                    <a:solidFill>
                      <a:schemeClr val="bg1"/>
                    </a:solidFill>
                  </a:ln>
                  <a:solidFill>
                    <a:srgbClr val="FF0000"/>
                  </a:solidFill>
                  <a:effectLst>
                    <a:glow rad="63500">
                      <a:schemeClr val="accent2">
                        <a:satMod val="175000"/>
                        <a:alpha val="40000"/>
                      </a:schemeClr>
                    </a:glow>
                  </a:effectLst>
                  <a:latin typeface="UVN Banh Mi" pitchFamily="2" charset="0"/>
                </a:rPr>
                <a:t>mẫu</a:t>
              </a:r>
              <a:endParaRPr lang="en-US" sz="6000" dirty="0">
                <a:ln w="254000">
                  <a:solidFill>
                    <a:schemeClr val="bg1"/>
                  </a:solidFill>
                </a:ln>
                <a:solidFill>
                  <a:srgbClr val="FF0000"/>
                </a:solidFill>
                <a:effectLst>
                  <a:glow rad="63500">
                    <a:schemeClr val="accent2">
                      <a:satMod val="175000"/>
                      <a:alpha val="40000"/>
                    </a:schemeClr>
                  </a:glow>
                </a:effectLst>
                <a:latin typeface="UVN Banh Mi" pitchFamily="2" charset="0"/>
              </a:endParaRPr>
            </a:p>
          </p:txBody>
        </p:sp>
        <p:sp>
          <p:nvSpPr>
            <p:cNvPr id="5" name="TextBox 4">
              <a:extLst>
                <a:ext uri="{FF2B5EF4-FFF2-40B4-BE49-F238E27FC236}">
                  <a16:creationId xmlns:a16="http://schemas.microsoft.com/office/drawing/2014/main" id="{34327CB5-868B-16A3-654C-546C8EA1F6B2}"/>
                </a:ext>
              </a:extLst>
            </p:cNvPr>
            <p:cNvSpPr txBox="1"/>
            <p:nvPr/>
          </p:nvSpPr>
          <p:spPr>
            <a:xfrm>
              <a:off x="3928039" y="-3323"/>
              <a:ext cx="10901595" cy="439747"/>
            </a:xfrm>
            <a:prstGeom prst="rect">
              <a:avLst/>
            </a:prstGeom>
            <a:noFill/>
          </p:spPr>
          <p:txBody>
            <a:bodyPr wrap="square" rtlCol="0">
              <a:spAutoFit/>
            </a:bodyPr>
            <a:lstStyle/>
            <a:p>
              <a:pPr algn="ctr"/>
              <a:r>
                <a:rPr lang="en-US" sz="6000" b="1" dirty="0" err="1">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Lắng</a:t>
              </a:r>
              <a:r>
                <a:rPr lang="en-US" sz="6000" b="1" dirty="0">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 </a:t>
              </a:r>
              <a:r>
                <a:rPr lang="en-US" sz="6000" b="1" dirty="0" err="1">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nghe</a:t>
              </a:r>
              <a:r>
                <a:rPr lang="en-US" sz="6000" b="1" dirty="0">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 </a:t>
              </a:r>
              <a:r>
                <a:rPr lang="en-US" sz="6000" b="1" dirty="0" err="1">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đọc</a:t>
              </a:r>
              <a:r>
                <a:rPr lang="en-US" sz="6000" b="1" dirty="0">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 </a:t>
              </a:r>
              <a:r>
                <a:rPr lang="en-US" sz="6000" b="1" dirty="0" err="1">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mẫu</a:t>
              </a:r>
              <a:endParaRPr lang="en-US" sz="6000" b="1" dirty="0">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endParaRPr>
            </a:p>
          </p:txBody>
        </p:sp>
      </p:grpSp>
      <p:grpSp>
        <p:nvGrpSpPr>
          <p:cNvPr id="20" name="Group 19"/>
          <p:cNvGrpSpPr/>
          <p:nvPr/>
        </p:nvGrpSpPr>
        <p:grpSpPr>
          <a:xfrm>
            <a:off x="593104" y="2594579"/>
            <a:ext cx="3562718" cy="812800"/>
            <a:chOff x="4439920" y="1656080"/>
            <a:chExt cx="3562718" cy="812800"/>
          </a:xfrm>
        </p:grpSpPr>
        <p:sp>
          <p:nvSpPr>
            <p:cNvPr id="6" name="Rounded Rectangle 5"/>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827083" y="1701522"/>
              <a:ext cx="3175555" cy="721915"/>
              <a:chOff x="4766123" y="2523569"/>
              <a:chExt cx="3175555" cy="721915"/>
            </a:xfrm>
          </p:grpSpPr>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11" name="TextBox 10"/>
              <p:cNvSpPr txBox="1"/>
              <p:nvPr/>
            </p:nvSpPr>
            <p:spPr>
              <a:xfrm>
                <a:off x="5488038" y="2624341"/>
                <a:ext cx="2453640" cy="584775"/>
              </a:xfrm>
              <a:prstGeom prst="rect">
                <a:avLst/>
              </a:prstGeom>
              <a:noFill/>
            </p:spPr>
            <p:txBody>
              <a:bodyPr wrap="square" rtlCol="0">
                <a:spAutoFit/>
              </a:bodyPr>
              <a:lstStyle/>
              <a:p>
                <a:r>
                  <a:rPr lang="vi-VN" sz="3200" dirty="0">
                    <a:latin typeface="SVN-Kitten" pitchFamily="50" charset="0"/>
                  </a:rPr>
                  <a:t>Tai nghe</a:t>
                </a:r>
                <a:endParaRPr lang="en-US" sz="3200" dirty="0">
                  <a:latin typeface="SVN-Kitten" pitchFamily="50" charset="0"/>
                </a:endParaRPr>
              </a:p>
            </p:txBody>
          </p:sp>
        </p:grpSp>
      </p:grpSp>
      <p:grpSp>
        <p:nvGrpSpPr>
          <p:cNvPr id="19" name="Group 18"/>
          <p:cNvGrpSpPr/>
          <p:nvPr/>
        </p:nvGrpSpPr>
        <p:grpSpPr>
          <a:xfrm>
            <a:off x="9129056" y="2548118"/>
            <a:ext cx="3562718" cy="881219"/>
            <a:chOff x="4439920" y="2533283"/>
            <a:chExt cx="3562718" cy="881219"/>
          </a:xfrm>
        </p:grpSpPr>
        <p:sp>
          <p:nvSpPr>
            <p:cNvPr id="8" name="Rounded Rectangle 7"/>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694140" y="2556259"/>
              <a:ext cx="3308498" cy="840877"/>
              <a:chOff x="4633180" y="3352340"/>
              <a:chExt cx="3308498" cy="840877"/>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14" name="TextBox 13"/>
              <p:cNvSpPr txBox="1"/>
              <p:nvPr/>
            </p:nvSpPr>
            <p:spPr>
              <a:xfrm>
                <a:off x="5488038" y="3568665"/>
                <a:ext cx="2453640" cy="584775"/>
              </a:xfrm>
              <a:prstGeom prst="rect">
                <a:avLst/>
              </a:prstGeom>
              <a:noFill/>
            </p:spPr>
            <p:txBody>
              <a:bodyPr wrap="square" rtlCol="0">
                <a:spAutoFit/>
              </a:bodyPr>
              <a:lstStyle/>
              <a:p>
                <a:r>
                  <a:rPr lang="vi-VN" sz="3200" dirty="0">
                    <a:latin typeface="SVN-Kitten" pitchFamily="50" charset="0"/>
                  </a:rPr>
                  <a:t>Tay dò</a:t>
                </a:r>
                <a:endParaRPr lang="en-US" sz="3200" dirty="0">
                  <a:latin typeface="SVN-Kitten" pitchFamily="50" charset="0"/>
                </a:endParaRPr>
              </a:p>
            </p:txBody>
          </p:sp>
        </p:grpSp>
      </p:grpSp>
      <p:grpSp>
        <p:nvGrpSpPr>
          <p:cNvPr id="18" name="Group 17"/>
          <p:cNvGrpSpPr/>
          <p:nvPr/>
        </p:nvGrpSpPr>
        <p:grpSpPr>
          <a:xfrm>
            <a:off x="4973234" y="3165959"/>
            <a:ext cx="3633839" cy="971666"/>
            <a:chOff x="4368799" y="3593748"/>
            <a:chExt cx="3633839" cy="971666"/>
          </a:xfrm>
        </p:grpSpPr>
        <p:sp>
          <p:nvSpPr>
            <p:cNvPr id="7" name="Rounded Rectangle 6"/>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4633183" y="3593748"/>
              <a:ext cx="3369455" cy="971666"/>
              <a:chOff x="4602700" y="4260121"/>
              <a:chExt cx="3369455" cy="97166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17" name="TextBox 16"/>
              <p:cNvSpPr txBox="1"/>
              <p:nvPr/>
            </p:nvSpPr>
            <p:spPr>
              <a:xfrm>
                <a:off x="5518515" y="4427695"/>
                <a:ext cx="2453640" cy="584775"/>
              </a:xfrm>
              <a:prstGeom prst="rect">
                <a:avLst/>
              </a:prstGeom>
              <a:noFill/>
            </p:spPr>
            <p:txBody>
              <a:bodyPr wrap="square" rtlCol="0">
                <a:spAutoFit/>
              </a:bodyPr>
              <a:lstStyle/>
              <a:p>
                <a:r>
                  <a:rPr lang="vi-VN" sz="3200" dirty="0">
                    <a:latin typeface="SVN-Kitten" pitchFamily="50" charset="0"/>
                  </a:rPr>
                  <a:t>Mắt dõi</a:t>
                </a:r>
                <a:endParaRPr lang="en-US" sz="3200" dirty="0">
                  <a:latin typeface="SVN-Kitten" pitchFamily="50" charset="0"/>
                </a:endParaRPr>
              </a:p>
            </p:txBody>
          </p:sp>
        </p:grpSp>
      </p:grpSp>
      <p:cxnSp>
        <p:nvCxnSpPr>
          <p:cNvPr id="22" name="Curved Connector 21"/>
          <p:cNvCxnSpPr>
            <a:stCxn id="5" idx="2"/>
            <a:endCxn id="6" idx="0"/>
          </p:cNvCxnSpPr>
          <p:nvPr/>
        </p:nvCxnSpPr>
        <p:spPr>
          <a:xfrm rot="5400000">
            <a:off x="3532640" y="-11268"/>
            <a:ext cx="1169991" cy="4041702"/>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a:endCxn id="7" idx="0"/>
          </p:cNvCxnSpPr>
          <p:nvPr/>
        </p:nvCxnSpPr>
        <p:spPr>
          <a:xfrm rot="16200000" flipH="1">
            <a:off x="5473821" y="2091745"/>
            <a:ext cx="1733696" cy="414732"/>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a:off x="6096000" y="1451416"/>
            <a:ext cx="4142134" cy="1119678"/>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689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ng Việt lớp 3 Tập 2 Bài 4: Tiếng đàn|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6">
            <a:extLst>
              <a:ext uri="{FF2B5EF4-FFF2-40B4-BE49-F238E27FC236}">
                <a16:creationId xmlns:a16="http://schemas.microsoft.com/office/drawing/2014/main" id="{C4D63267-0065-4DF6-B5B4-D4A3E36F9DF0}"/>
              </a:ext>
            </a:extLst>
          </p:cNvPr>
          <p:cNvSpPr/>
          <p:nvPr/>
        </p:nvSpPr>
        <p:spPr>
          <a:xfrm>
            <a:off x="707614" y="234489"/>
            <a:ext cx="10694967" cy="649050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rot="1085535">
            <a:off x="2710199" y="340292"/>
            <a:ext cx="6566078" cy="1133598"/>
            <a:chOff x="700285" y="1422734"/>
            <a:chExt cx="6566078" cy="1133598"/>
          </a:xfrm>
        </p:grpSpPr>
        <p:grpSp>
          <p:nvGrpSpPr>
            <p:cNvPr id="5" name="Group 4">
              <a:extLst>
                <a:ext uri="{FF2B5EF4-FFF2-40B4-BE49-F238E27FC236}">
                  <a16:creationId xmlns:a16="http://schemas.microsoft.com/office/drawing/2014/main" id="{82A28020-AC94-A1BA-9B14-41CA9A688775}"/>
                </a:ext>
              </a:extLst>
            </p:cNvPr>
            <p:cNvGrpSpPr/>
            <p:nvPr/>
          </p:nvGrpSpPr>
          <p:grpSpPr>
            <a:xfrm rot="20547167">
              <a:off x="700285" y="1422734"/>
              <a:ext cx="6566078" cy="931794"/>
              <a:chOff x="6044741" y="578513"/>
              <a:chExt cx="7053561" cy="931794"/>
            </a:xfrm>
          </p:grpSpPr>
          <p:sp>
            <p:nvSpPr>
              <p:cNvPr id="7" name="TextBox 6">
                <a:extLst>
                  <a:ext uri="{FF2B5EF4-FFF2-40B4-BE49-F238E27FC236}">
                    <a16:creationId xmlns:a16="http://schemas.microsoft.com/office/drawing/2014/main" id="{425B961B-D242-629D-48FA-536ADECF216E}"/>
                  </a:ext>
                </a:extLst>
              </p:cNvPr>
              <p:cNvSpPr txBox="1"/>
              <p:nvPr/>
            </p:nvSpPr>
            <p:spPr>
              <a:xfrm>
                <a:off x="6044741" y="578513"/>
                <a:ext cx="7053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T  ẾNG ĐÀN</a:t>
                </a:r>
                <a:endParaRPr kumimoji="0" lang="en-US" sz="54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8" name="TextBox 7">
                <a:extLst>
                  <a:ext uri="{FF2B5EF4-FFF2-40B4-BE49-F238E27FC236}">
                    <a16:creationId xmlns:a16="http://schemas.microsoft.com/office/drawing/2014/main" id="{AA7E427E-D8AF-EADF-7DEA-104247B5246C}"/>
                  </a:ext>
                </a:extLst>
              </p:cNvPr>
              <p:cNvSpPr txBox="1"/>
              <p:nvPr/>
            </p:nvSpPr>
            <p:spPr>
              <a:xfrm>
                <a:off x="6044826" y="586977"/>
                <a:ext cx="7053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Poky's" panose="020B0606040200020203" pitchFamily="34" charset="0"/>
                  </a:rPr>
                  <a:t>T</a:t>
                </a:r>
                <a:r>
                  <a:rPr lang="vi-VN" sz="5400" b="1"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  </a:t>
                </a:r>
                <a:r>
                  <a:rPr lang="vi-VN" sz="54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Ế</a:t>
                </a:r>
                <a:r>
                  <a:rPr lang="vi-VN" sz="54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N</a:t>
                </a:r>
                <a:r>
                  <a:rPr lang="vi-VN" sz="54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G</a:t>
                </a:r>
                <a:r>
                  <a:rPr kumimoji="0" lang="en-US" sz="54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vi-VN" sz="5400" b="1"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Đ</a:t>
                </a:r>
                <a:r>
                  <a:rPr lang="vi-VN" sz="5400" b="1"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À</a:t>
                </a:r>
                <a:r>
                  <a:rPr lang="vi-VN" sz="54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N</a:t>
                </a:r>
                <a:r>
                  <a:rPr kumimoji="0" lang="en-US" sz="54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rPr>
                  <a:t> </a:t>
                </a: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14145">
              <a:off x="2420881" y="1836456"/>
              <a:ext cx="692473" cy="747279"/>
            </a:xfrm>
            <a:prstGeom prst="rect">
              <a:avLst/>
            </a:prstGeom>
          </p:spPr>
        </p:pic>
      </p:grpSp>
      <p:sp>
        <p:nvSpPr>
          <p:cNvPr id="2" name="TextBox 1"/>
          <p:cNvSpPr txBox="1"/>
          <p:nvPr/>
        </p:nvSpPr>
        <p:spPr>
          <a:xfrm>
            <a:off x="1016924" y="1089222"/>
            <a:ext cx="10158152" cy="6124754"/>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     Thủy nhận cây đàn vi ô lông, lên dây và kéo thử vài nốt nhạc. Ánh đèn hắt lên khuôn mặt trắng trẻo của em. Em nâng đàn đặt lên vai. Khi ắc sê vừa khẽ chạm vào những dây đàn thì như có phép lạ, những âm thanh trong trẻo vút bay lên giữa yên lặng của gian phòng. Vầng trán cô bé hơi tái đi nhưng gò má ửng hồng, đôi mắt sẫm màu hơn, làn mi rậm cong dài khẽ rung động.</a:t>
            </a:r>
          </a:p>
          <a:p>
            <a:pPr algn="just"/>
            <a:endParaRPr lang="vi-VN" sz="2800" dirty="0">
              <a:latin typeface="Calibri" panose="020F0502020204030204" pitchFamily="34" charset="0"/>
              <a:cs typeface="Calibri" panose="020F0502020204030204" pitchFamily="34" charset="0"/>
            </a:endParaRPr>
          </a:p>
          <a:p>
            <a:pPr algn="just"/>
            <a:r>
              <a:rPr lang="vi-VN" sz="2800" dirty="0">
                <a:latin typeface="Calibri" panose="020F0502020204030204" pitchFamily="34" charset="0"/>
                <a:cs typeface="Calibri" panose="020F0502020204030204" pitchFamily="34" charset="0"/>
              </a:rPr>
              <a:t>     Tiếng đàn bay ra vườn. Vài cánh ngọc lan êm ái rụng xuống nền đất mát rượi. Dưới đường, lũ trẻ rủ nhau thả những chiếc thuyền gấp bằng giấy trên những vũng nước mưa. Ngoài Hồ Tây, dân chài đang tung lưới bắt cá. Hoa mười giờ nở đỏ quanh các lối đi ven hồ. Bóng mấy con chim bồ câu lướt nhanh trên những mái nhà cao thấp.</a:t>
            </a:r>
          </a:p>
          <a:p>
            <a:pPr algn="r"/>
            <a:r>
              <a:rPr lang="vi-VN" sz="2800" i="1" dirty="0">
                <a:latin typeface="Calibri" panose="020F0502020204030204" pitchFamily="34" charset="0"/>
                <a:cs typeface="Calibri" panose="020F0502020204030204" pitchFamily="34" charset="0"/>
              </a:rPr>
              <a:t>Theo</a:t>
            </a:r>
            <a:r>
              <a:rPr lang="vi-VN" sz="2800" dirty="0">
                <a:latin typeface="Calibri" panose="020F0502020204030204" pitchFamily="34" charset="0"/>
                <a:cs typeface="Calibri" panose="020F0502020204030204" pitchFamily="34" charset="0"/>
              </a:rPr>
              <a:t> </a:t>
            </a:r>
            <a:r>
              <a:rPr lang="vi-VN" sz="2800" b="1" dirty="0">
                <a:latin typeface="Calibri" panose="020F0502020204030204" pitchFamily="34" charset="0"/>
                <a:cs typeface="Calibri" panose="020F0502020204030204" pitchFamily="34" charset="0"/>
              </a:rPr>
              <a:t>LƯU QUANG VŨ</a:t>
            </a:r>
            <a:endParaRPr lang="vi-VN" sz="2800" dirty="0">
              <a:latin typeface="Calibri" panose="020F0502020204030204" pitchFamily="34" charset="0"/>
              <a:cs typeface="Calibri" panose="020F0502020204030204" pitchFamily="34" charset="0"/>
            </a:endParaRPr>
          </a:p>
          <a:p>
            <a:pPr algn="just"/>
            <a:endParaRPr lang="en-US" sz="2800" dirty="0">
              <a:latin typeface="Calibri" panose="020F0502020204030204" pitchFamily="34" charset="0"/>
              <a:cs typeface="Calibri" panose="020F0502020204030204" pitchFamily="34" charset="0"/>
            </a:endParaRPr>
          </a:p>
        </p:txBody>
      </p:sp>
      <p:sp>
        <p:nvSpPr>
          <p:cNvPr id="9" name="Pentagon 8"/>
          <p:cNvSpPr/>
          <p:nvPr/>
        </p:nvSpPr>
        <p:spPr>
          <a:xfrm>
            <a:off x="0" y="0"/>
            <a:ext cx="2637692" cy="791308"/>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4327CB5-868B-16A3-654C-546C8EA1F6B2}"/>
              </a:ext>
            </a:extLst>
          </p:cNvPr>
          <p:cNvSpPr txBox="1"/>
          <p:nvPr/>
        </p:nvSpPr>
        <p:spPr>
          <a:xfrm>
            <a:off x="-75687" y="-121487"/>
            <a:ext cx="2381268" cy="954107"/>
          </a:xfrm>
          <a:prstGeom prst="rect">
            <a:avLst/>
          </a:prstGeom>
          <a:noFill/>
        </p:spPr>
        <p:txBody>
          <a:bodyPr wrap="square" rtlCol="0">
            <a:spAutoFit/>
          </a:bodyPr>
          <a:lstStyle/>
          <a:p>
            <a:pPr algn="ct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Luyện</a:t>
            </a:r>
            <a:r>
              <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 </a:t>
            </a: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đọc</a:t>
            </a:r>
            <a:r>
              <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 </a:t>
            </a:r>
            <a:br>
              <a:rPr lang="vi-VN"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b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nối</a:t>
            </a:r>
            <a:r>
              <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 </a:t>
            </a: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tiếp</a:t>
            </a:r>
            <a:r>
              <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 </a:t>
            </a: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câu</a:t>
            </a:r>
            <a:endPar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endParaRPr>
          </a:p>
        </p:txBody>
      </p:sp>
    </p:spTree>
    <p:extLst>
      <p:ext uri="{BB962C8B-B14F-4D97-AF65-F5344CB8AC3E}">
        <p14:creationId xmlns:p14="http://schemas.microsoft.com/office/powerpoint/2010/main" val="2591287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125"/>
          <a:stretch/>
        </p:blipFill>
        <p:spPr>
          <a:xfrm>
            <a:off x="0" y="0"/>
            <a:ext cx="12192000" cy="6858000"/>
          </a:xfrm>
          <a:prstGeom prst="rect">
            <a:avLst/>
          </a:prstGeom>
        </p:spPr>
      </p:pic>
      <p:sp>
        <p:nvSpPr>
          <p:cNvPr id="8" name="Rectangle: Rounded Corners 6">
            <a:extLst>
              <a:ext uri="{FF2B5EF4-FFF2-40B4-BE49-F238E27FC236}">
                <a16:creationId xmlns:a16="http://schemas.microsoft.com/office/drawing/2014/main" id="{C4D63267-0065-4DF6-B5B4-D4A3E36F9DF0}"/>
              </a:ext>
            </a:extLst>
          </p:cNvPr>
          <p:cNvSpPr/>
          <p:nvPr/>
        </p:nvSpPr>
        <p:spPr>
          <a:xfrm>
            <a:off x="707614" y="234489"/>
            <a:ext cx="10694967" cy="649050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rot="1085535">
            <a:off x="2710199" y="340292"/>
            <a:ext cx="6566078" cy="1133598"/>
            <a:chOff x="700285" y="1422734"/>
            <a:chExt cx="6566078" cy="1133598"/>
          </a:xfrm>
        </p:grpSpPr>
        <p:grpSp>
          <p:nvGrpSpPr>
            <p:cNvPr id="10" name="Group 9">
              <a:extLst>
                <a:ext uri="{FF2B5EF4-FFF2-40B4-BE49-F238E27FC236}">
                  <a16:creationId xmlns:a16="http://schemas.microsoft.com/office/drawing/2014/main" id="{82A28020-AC94-A1BA-9B14-41CA9A688775}"/>
                </a:ext>
              </a:extLst>
            </p:cNvPr>
            <p:cNvGrpSpPr/>
            <p:nvPr/>
          </p:nvGrpSpPr>
          <p:grpSpPr>
            <a:xfrm rot="20547167">
              <a:off x="700285" y="1422734"/>
              <a:ext cx="6566078" cy="931794"/>
              <a:chOff x="6044741" y="578513"/>
              <a:chExt cx="7053561" cy="931794"/>
            </a:xfrm>
          </p:grpSpPr>
          <p:sp>
            <p:nvSpPr>
              <p:cNvPr id="12" name="TextBox 11">
                <a:extLst>
                  <a:ext uri="{FF2B5EF4-FFF2-40B4-BE49-F238E27FC236}">
                    <a16:creationId xmlns:a16="http://schemas.microsoft.com/office/drawing/2014/main" id="{425B961B-D242-629D-48FA-536ADECF216E}"/>
                  </a:ext>
                </a:extLst>
              </p:cNvPr>
              <p:cNvSpPr txBox="1"/>
              <p:nvPr/>
            </p:nvSpPr>
            <p:spPr>
              <a:xfrm>
                <a:off x="6044741" y="578513"/>
                <a:ext cx="7053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T  ẾNG ĐÀN</a:t>
                </a:r>
                <a:endParaRPr kumimoji="0" lang="en-US" sz="54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13" name="TextBox 12">
                <a:extLst>
                  <a:ext uri="{FF2B5EF4-FFF2-40B4-BE49-F238E27FC236}">
                    <a16:creationId xmlns:a16="http://schemas.microsoft.com/office/drawing/2014/main" id="{AA7E427E-D8AF-EADF-7DEA-104247B5246C}"/>
                  </a:ext>
                </a:extLst>
              </p:cNvPr>
              <p:cNvSpPr txBox="1"/>
              <p:nvPr/>
            </p:nvSpPr>
            <p:spPr>
              <a:xfrm>
                <a:off x="6044826" y="586977"/>
                <a:ext cx="7053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Poky's" panose="020B0606040200020203" pitchFamily="34" charset="0"/>
                  </a:rPr>
                  <a:t>T</a:t>
                </a:r>
                <a:r>
                  <a:rPr lang="vi-VN" sz="5400" b="1"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  </a:t>
                </a:r>
                <a:r>
                  <a:rPr lang="vi-VN" sz="54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Ế</a:t>
                </a:r>
                <a:r>
                  <a:rPr lang="vi-VN" sz="54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N</a:t>
                </a:r>
                <a:r>
                  <a:rPr lang="vi-VN" sz="54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G</a:t>
                </a:r>
                <a:r>
                  <a:rPr kumimoji="0" lang="en-US" sz="54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vi-VN" sz="5400" b="1"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Đ</a:t>
                </a:r>
                <a:r>
                  <a:rPr lang="vi-VN" sz="5400" b="1"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À</a:t>
                </a:r>
                <a:r>
                  <a:rPr lang="vi-VN" sz="54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N</a:t>
                </a:r>
                <a:r>
                  <a:rPr kumimoji="0" lang="en-US" sz="54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rPr>
                  <a:t> </a:t>
                </a:r>
              </a:p>
            </p:txBody>
          </p:sp>
        </p:gr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14145">
              <a:off x="2420881" y="1836456"/>
              <a:ext cx="692473" cy="747279"/>
            </a:xfrm>
            <a:prstGeom prst="rect">
              <a:avLst/>
            </a:prstGeom>
          </p:spPr>
        </p:pic>
      </p:grpSp>
      <p:grpSp>
        <p:nvGrpSpPr>
          <p:cNvPr id="15" name="Group 14"/>
          <p:cNvGrpSpPr/>
          <p:nvPr/>
        </p:nvGrpSpPr>
        <p:grpSpPr>
          <a:xfrm>
            <a:off x="1288473" y="1379403"/>
            <a:ext cx="9917083" cy="2492990"/>
            <a:chOff x="1288473" y="1379403"/>
            <a:chExt cx="9917083" cy="2759701"/>
          </a:xfrm>
        </p:grpSpPr>
        <p:sp>
          <p:nvSpPr>
            <p:cNvPr id="14" name="Rectangle: Rounded Corners 15">
              <a:extLst>
                <a:ext uri="{FF2B5EF4-FFF2-40B4-BE49-F238E27FC236}">
                  <a16:creationId xmlns:a16="http://schemas.microsoft.com/office/drawing/2014/main" id="{12B83B23-E06A-778B-5EED-ABC9BB02D6C1}"/>
                </a:ext>
              </a:extLst>
            </p:cNvPr>
            <p:cNvSpPr/>
            <p:nvPr/>
          </p:nvSpPr>
          <p:spPr>
            <a:xfrm>
              <a:off x="1288473" y="1379403"/>
              <a:ext cx="9917083" cy="2677656"/>
            </a:xfrm>
            <a:custGeom>
              <a:avLst/>
              <a:gdLst>
                <a:gd name="connsiteX0" fmla="*/ 0 w 9917083"/>
                <a:gd name="connsiteY0" fmla="*/ 250736 h 2677656"/>
                <a:gd name="connsiteX1" fmla="*/ 250736 w 9917083"/>
                <a:gd name="connsiteY1" fmla="*/ 0 h 2677656"/>
                <a:gd name="connsiteX2" fmla="*/ 9666347 w 9917083"/>
                <a:gd name="connsiteY2" fmla="*/ 0 h 2677656"/>
                <a:gd name="connsiteX3" fmla="*/ 9917083 w 9917083"/>
                <a:gd name="connsiteY3" fmla="*/ 250736 h 2677656"/>
                <a:gd name="connsiteX4" fmla="*/ 9917083 w 9917083"/>
                <a:gd name="connsiteY4" fmla="*/ 2426920 h 2677656"/>
                <a:gd name="connsiteX5" fmla="*/ 9666347 w 9917083"/>
                <a:gd name="connsiteY5" fmla="*/ 2677656 h 2677656"/>
                <a:gd name="connsiteX6" fmla="*/ 250736 w 9917083"/>
                <a:gd name="connsiteY6" fmla="*/ 2677656 h 2677656"/>
                <a:gd name="connsiteX7" fmla="*/ 0 w 9917083"/>
                <a:gd name="connsiteY7" fmla="*/ 2426920 h 2677656"/>
                <a:gd name="connsiteX8" fmla="*/ 0 w 9917083"/>
                <a:gd name="connsiteY8" fmla="*/ 250736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7083" h="2677656" fill="none" extrusionOk="0">
                  <a:moveTo>
                    <a:pt x="0" y="250736"/>
                  </a:moveTo>
                  <a:cubicBezTo>
                    <a:pt x="-20676" y="108914"/>
                    <a:pt x="121166" y="7285"/>
                    <a:pt x="250736" y="0"/>
                  </a:cubicBezTo>
                  <a:cubicBezTo>
                    <a:pt x="3421165" y="130954"/>
                    <a:pt x="6738899" y="43574"/>
                    <a:pt x="9666347" y="0"/>
                  </a:cubicBezTo>
                  <a:cubicBezTo>
                    <a:pt x="9810910" y="9373"/>
                    <a:pt x="9927223" y="124678"/>
                    <a:pt x="9917083" y="250736"/>
                  </a:cubicBezTo>
                  <a:cubicBezTo>
                    <a:pt x="9766644" y="1122153"/>
                    <a:pt x="10002962" y="1803524"/>
                    <a:pt x="9917083" y="2426920"/>
                  </a:cubicBezTo>
                  <a:cubicBezTo>
                    <a:pt x="9908919" y="2566739"/>
                    <a:pt x="9797625" y="2672688"/>
                    <a:pt x="9666347" y="2677656"/>
                  </a:cubicBezTo>
                  <a:cubicBezTo>
                    <a:pt x="5943854" y="2832853"/>
                    <a:pt x="3589861" y="2840676"/>
                    <a:pt x="250736" y="2677656"/>
                  </a:cubicBezTo>
                  <a:cubicBezTo>
                    <a:pt x="112575" y="2673363"/>
                    <a:pt x="-16078" y="2574786"/>
                    <a:pt x="0" y="2426920"/>
                  </a:cubicBezTo>
                  <a:cubicBezTo>
                    <a:pt x="64656" y="2038182"/>
                    <a:pt x="-17807" y="1099562"/>
                    <a:pt x="0" y="250736"/>
                  </a:cubicBezTo>
                  <a:close/>
                </a:path>
                <a:path w="9917083" h="2677656" stroke="0" extrusionOk="0">
                  <a:moveTo>
                    <a:pt x="0" y="250736"/>
                  </a:moveTo>
                  <a:cubicBezTo>
                    <a:pt x="-8387" y="107084"/>
                    <a:pt x="97393" y="5579"/>
                    <a:pt x="250736" y="0"/>
                  </a:cubicBezTo>
                  <a:cubicBezTo>
                    <a:pt x="1564061" y="132882"/>
                    <a:pt x="8279740" y="-84951"/>
                    <a:pt x="9666347" y="0"/>
                  </a:cubicBezTo>
                  <a:cubicBezTo>
                    <a:pt x="9801358" y="3385"/>
                    <a:pt x="9912874" y="135522"/>
                    <a:pt x="9917083" y="250736"/>
                  </a:cubicBezTo>
                  <a:cubicBezTo>
                    <a:pt x="9937270" y="738740"/>
                    <a:pt x="10069563" y="1660888"/>
                    <a:pt x="9917083" y="2426920"/>
                  </a:cubicBezTo>
                  <a:cubicBezTo>
                    <a:pt x="9922824" y="2566079"/>
                    <a:pt x="9814335" y="2658084"/>
                    <a:pt x="9666347" y="2677656"/>
                  </a:cubicBezTo>
                  <a:cubicBezTo>
                    <a:pt x="5743918" y="2765295"/>
                    <a:pt x="1803015" y="2604977"/>
                    <a:pt x="250736" y="2677656"/>
                  </a:cubicBezTo>
                  <a:cubicBezTo>
                    <a:pt x="110153" y="2657577"/>
                    <a:pt x="-4121" y="2571126"/>
                    <a:pt x="0" y="2426920"/>
                  </a:cubicBezTo>
                  <a:cubicBezTo>
                    <a:pt x="-38581" y="1489586"/>
                    <a:pt x="63341" y="766901"/>
                    <a:pt x="0" y="250736"/>
                  </a:cubicBezTo>
                  <a:close/>
                </a:path>
              </a:pathLst>
            </a:custGeom>
            <a:solidFill>
              <a:srgbClr val="FDF8FB">
                <a:alpha val="85000"/>
              </a:srgbClr>
            </a:solidFill>
            <a:ln w="28575" cap="rnd" cmpd="thinThick">
              <a:solidFill>
                <a:srgbClr val="FF0C12"/>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92381" y="1379403"/>
              <a:ext cx="9709266" cy="2759701"/>
            </a:xfrm>
            <a:prstGeom prst="rect">
              <a:avLst/>
            </a:prstGeom>
            <a:noFill/>
          </p:spPr>
          <p:txBody>
            <a:bodyPr wrap="square" rtlCol="0">
              <a:spAutoFit/>
            </a:bodyPr>
            <a:lstStyle/>
            <a:p>
              <a:pPr algn="just"/>
              <a:r>
                <a:rPr lang="vi-VN" sz="2600" dirty="0">
                  <a:latin typeface="Calibri" panose="020F0502020204030204" pitchFamily="34" charset="0"/>
                  <a:cs typeface="Calibri" panose="020F0502020204030204" pitchFamily="34" charset="0"/>
                </a:rPr>
                <a:t>Thủy nhận cây đàn vi ô lông, lên dây và kéo thử vài nốt nhạc. Ánh đèn hắt lên khuôn mặt trắng trẻo của em. Em nâng đàn đặt lên vai. Khi ắc sê vừa khẽ chạm vào những dây đàn thì như có phép lạ, những âm thanh trong trẻo vút bay lên giữa yên lặng của gian phòng. Vầng trán cô bé hơi tái đi nhưng gò má ửng hồng, đôi mắt sẫm màu hơn, làn mi rậm cong dài khẽ rung động.</a:t>
              </a:r>
            </a:p>
          </p:txBody>
        </p:sp>
      </p:grpSp>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r="80243" b="50156"/>
          <a:stretch/>
        </p:blipFill>
        <p:spPr>
          <a:xfrm>
            <a:off x="-214906" y="930675"/>
            <a:ext cx="1592622" cy="2813333"/>
          </a:xfrm>
          <a:prstGeom prst="rect">
            <a:avLst/>
          </a:prstGeom>
        </p:spPr>
      </p:pic>
      <p:grpSp>
        <p:nvGrpSpPr>
          <p:cNvPr id="22" name="Group 21"/>
          <p:cNvGrpSpPr/>
          <p:nvPr/>
        </p:nvGrpSpPr>
        <p:grpSpPr>
          <a:xfrm>
            <a:off x="850457" y="4001402"/>
            <a:ext cx="9917083" cy="2362172"/>
            <a:chOff x="1137458" y="4291548"/>
            <a:chExt cx="9917083" cy="2362172"/>
          </a:xfrm>
        </p:grpSpPr>
        <p:grpSp>
          <p:nvGrpSpPr>
            <p:cNvPr id="18" name="Group 17"/>
            <p:cNvGrpSpPr/>
            <p:nvPr/>
          </p:nvGrpSpPr>
          <p:grpSpPr>
            <a:xfrm>
              <a:off x="1137458" y="4291548"/>
              <a:ext cx="9917083" cy="2362172"/>
              <a:chOff x="1288473" y="1379403"/>
              <a:chExt cx="9917083" cy="2677656"/>
            </a:xfrm>
          </p:grpSpPr>
          <p:sp>
            <p:nvSpPr>
              <p:cNvPr id="19" name="Rectangle: Rounded Corners 15">
                <a:extLst>
                  <a:ext uri="{FF2B5EF4-FFF2-40B4-BE49-F238E27FC236}">
                    <a16:creationId xmlns:a16="http://schemas.microsoft.com/office/drawing/2014/main" id="{12B83B23-E06A-778B-5EED-ABC9BB02D6C1}"/>
                  </a:ext>
                </a:extLst>
              </p:cNvPr>
              <p:cNvSpPr/>
              <p:nvPr/>
            </p:nvSpPr>
            <p:spPr>
              <a:xfrm>
                <a:off x="1288473" y="1379403"/>
                <a:ext cx="9917083" cy="2677656"/>
              </a:xfrm>
              <a:custGeom>
                <a:avLst/>
                <a:gdLst>
                  <a:gd name="connsiteX0" fmla="*/ 0 w 9917083"/>
                  <a:gd name="connsiteY0" fmla="*/ 250736 h 2677656"/>
                  <a:gd name="connsiteX1" fmla="*/ 250736 w 9917083"/>
                  <a:gd name="connsiteY1" fmla="*/ 0 h 2677656"/>
                  <a:gd name="connsiteX2" fmla="*/ 9666347 w 9917083"/>
                  <a:gd name="connsiteY2" fmla="*/ 0 h 2677656"/>
                  <a:gd name="connsiteX3" fmla="*/ 9917083 w 9917083"/>
                  <a:gd name="connsiteY3" fmla="*/ 250736 h 2677656"/>
                  <a:gd name="connsiteX4" fmla="*/ 9917083 w 9917083"/>
                  <a:gd name="connsiteY4" fmla="*/ 2426920 h 2677656"/>
                  <a:gd name="connsiteX5" fmla="*/ 9666347 w 9917083"/>
                  <a:gd name="connsiteY5" fmla="*/ 2677656 h 2677656"/>
                  <a:gd name="connsiteX6" fmla="*/ 250736 w 9917083"/>
                  <a:gd name="connsiteY6" fmla="*/ 2677656 h 2677656"/>
                  <a:gd name="connsiteX7" fmla="*/ 0 w 9917083"/>
                  <a:gd name="connsiteY7" fmla="*/ 2426920 h 2677656"/>
                  <a:gd name="connsiteX8" fmla="*/ 0 w 9917083"/>
                  <a:gd name="connsiteY8" fmla="*/ 250736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7083" h="2677656" fill="none" extrusionOk="0">
                    <a:moveTo>
                      <a:pt x="0" y="250736"/>
                    </a:moveTo>
                    <a:cubicBezTo>
                      <a:pt x="-20676" y="108914"/>
                      <a:pt x="121166" y="7285"/>
                      <a:pt x="250736" y="0"/>
                    </a:cubicBezTo>
                    <a:cubicBezTo>
                      <a:pt x="3421165" y="130954"/>
                      <a:pt x="6738899" y="43574"/>
                      <a:pt x="9666347" y="0"/>
                    </a:cubicBezTo>
                    <a:cubicBezTo>
                      <a:pt x="9810910" y="9373"/>
                      <a:pt x="9927223" y="124678"/>
                      <a:pt x="9917083" y="250736"/>
                    </a:cubicBezTo>
                    <a:cubicBezTo>
                      <a:pt x="9766644" y="1122153"/>
                      <a:pt x="10002962" y="1803524"/>
                      <a:pt x="9917083" y="2426920"/>
                    </a:cubicBezTo>
                    <a:cubicBezTo>
                      <a:pt x="9908919" y="2566739"/>
                      <a:pt x="9797625" y="2672688"/>
                      <a:pt x="9666347" y="2677656"/>
                    </a:cubicBezTo>
                    <a:cubicBezTo>
                      <a:pt x="5943854" y="2832853"/>
                      <a:pt x="3589861" y="2840676"/>
                      <a:pt x="250736" y="2677656"/>
                    </a:cubicBezTo>
                    <a:cubicBezTo>
                      <a:pt x="112575" y="2673363"/>
                      <a:pt x="-16078" y="2574786"/>
                      <a:pt x="0" y="2426920"/>
                    </a:cubicBezTo>
                    <a:cubicBezTo>
                      <a:pt x="64656" y="2038182"/>
                      <a:pt x="-17807" y="1099562"/>
                      <a:pt x="0" y="250736"/>
                    </a:cubicBezTo>
                    <a:close/>
                  </a:path>
                  <a:path w="9917083" h="2677656" stroke="0" extrusionOk="0">
                    <a:moveTo>
                      <a:pt x="0" y="250736"/>
                    </a:moveTo>
                    <a:cubicBezTo>
                      <a:pt x="-8387" y="107084"/>
                      <a:pt x="97393" y="5579"/>
                      <a:pt x="250736" y="0"/>
                    </a:cubicBezTo>
                    <a:cubicBezTo>
                      <a:pt x="1564061" y="132882"/>
                      <a:pt x="8279740" y="-84951"/>
                      <a:pt x="9666347" y="0"/>
                    </a:cubicBezTo>
                    <a:cubicBezTo>
                      <a:pt x="9801358" y="3385"/>
                      <a:pt x="9912874" y="135522"/>
                      <a:pt x="9917083" y="250736"/>
                    </a:cubicBezTo>
                    <a:cubicBezTo>
                      <a:pt x="9937270" y="738740"/>
                      <a:pt x="10069563" y="1660888"/>
                      <a:pt x="9917083" y="2426920"/>
                    </a:cubicBezTo>
                    <a:cubicBezTo>
                      <a:pt x="9922824" y="2566079"/>
                      <a:pt x="9814335" y="2658084"/>
                      <a:pt x="9666347" y="2677656"/>
                    </a:cubicBezTo>
                    <a:cubicBezTo>
                      <a:pt x="5743918" y="2765295"/>
                      <a:pt x="1803015" y="2604977"/>
                      <a:pt x="250736" y="2677656"/>
                    </a:cubicBezTo>
                    <a:cubicBezTo>
                      <a:pt x="110153" y="2657577"/>
                      <a:pt x="-4121" y="2571126"/>
                      <a:pt x="0" y="2426920"/>
                    </a:cubicBezTo>
                    <a:cubicBezTo>
                      <a:pt x="-38581" y="1489586"/>
                      <a:pt x="63341" y="766901"/>
                      <a:pt x="0" y="250736"/>
                    </a:cubicBezTo>
                    <a:close/>
                  </a:path>
                </a:pathLst>
              </a:custGeom>
              <a:solidFill>
                <a:srgbClr val="FDF8FB">
                  <a:alpha val="85000"/>
                </a:srgbClr>
              </a:solidFill>
              <a:ln w="28575" cap="rnd" cmpd="thinThick">
                <a:solidFill>
                  <a:srgbClr val="FF0C12"/>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92381" y="1379403"/>
                <a:ext cx="9709266" cy="523220"/>
              </a:xfrm>
              <a:prstGeom prst="rect">
                <a:avLst/>
              </a:prstGeom>
              <a:noFill/>
            </p:spPr>
            <p:txBody>
              <a:bodyPr wrap="square" rtlCol="0">
                <a:spAutoFit/>
              </a:bodyPr>
              <a:lstStyle/>
              <a:p>
                <a:pPr algn="just"/>
                <a:endParaRPr lang="vi-VN" sz="2800" dirty="0">
                  <a:latin typeface="Calibri" panose="020F0502020204030204" pitchFamily="34" charset="0"/>
                  <a:cs typeface="Calibri" panose="020F0502020204030204" pitchFamily="34" charset="0"/>
                </a:endParaRPr>
              </a:p>
            </p:txBody>
          </p:sp>
        </p:grpSp>
        <p:sp>
          <p:nvSpPr>
            <p:cNvPr id="21" name="Rectangle 20"/>
            <p:cNvSpPr/>
            <p:nvPr/>
          </p:nvSpPr>
          <p:spPr>
            <a:xfrm>
              <a:off x="1392381" y="4411089"/>
              <a:ext cx="9483704" cy="2092881"/>
            </a:xfrm>
            <a:prstGeom prst="rect">
              <a:avLst/>
            </a:prstGeom>
          </p:spPr>
          <p:txBody>
            <a:bodyPr wrap="square">
              <a:spAutoFit/>
            </a:bodyPr>
            <a:lstStyle/>
            <a:p>
              <a:pPr algn="just"/>
              <a:r>
                <a:rPr lang="vi-VN" sz="2600" dirty="0">
                  <a:latin typeface="Calibri" panose="020F0502020204030204" pitchFamily="34" charset="0"/>
                  <a:cs typeface="Calibri" panose="020F0502020204030204" pitchFamily="34" charset="0"/>
                </a:rPr>
                <a:t>Tiếng đàn bay ra vườn. Vài cánh ngọc lan êm ái rụng xuống nền đất mát rượi. Dưới đường, lũ trẻ rủ nhau thả những chiếc thuyền gấp bằng giấy trên những vũng nước mưa. Ngoài Hồ Tây, dân chài đang tung lưới bắt cá. Hoa mười giờ nở đỏ quanh các lối đi ven hồ. Bóng mấy con chim bồ câu lướt nhanh trên những mái nhà cao thấp.</a:t>
              </a:r>
              <a:endParaRPr lang="en-US" sz="2600" dirty="0"/>
            </a:p>
          </p:txBody>
        </p:sp>
      </p:grpSp>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20826" t="1154" r="59417" b="49002"/>
          <a:stretch/>
        </p:blipFill>
        <p:spPr>
          <a:xfrm>
            <a:off x="10676158" y="4001402"/>
            <a:ext cx="1639792" cy="2896658"/>
          </a:xfrm>
          <a:prstGeom prst="rect">
            <a:avLst/>
          </a:prstGeom>
        </p:spPr>
      </p:pic>
      <p:sp>
        <p:nvSpPr>
          <p:cNvPr id="23" name="TextBox 22"/>
          <p:cNvSpPr txBox="1"/>
          <p:nvPr/>
        </p:nvSpPr>
        <p:spPr>
          <a:xfrm>
            <a:off x="7525115" y="6427458"/>
            <a:ext cx="3573401" cy="492443"/>
          </a:xfrm>
          <a:prstGeom prst="rect">
            <a:avLst/>
          </a:prstGeom>
          <a:noFill/>
        </p:spPr>
        <p:txBody>
          <a:bodyPr wrap="square" rtlCol="0">
            <a:spAutoFit/>
          </a:bodyPr>
          <a:lstStyle/>
          <a:p>
            <a:r>
              <a:rPr lang="vi-VN" sz="2600" i="1" dirty="0">
                <a:latin typeface="Calibri" panose="020F0502020204030204" pitchFamily="34" charset="0"/>
                <a:cs typeface="Calibri" panose="020F0502020204030204" pitchFamily="34" charset="0"/>
              </a:rPr>
              <a:t>Theo</a:t>
            </a:r>
            <a:r>
              <a:rPr lang="vi-VN" sz="2600" dirty="0">
                <a:latin typeface="Calibri" panose="020F0502020204030204" pitchFamily="34" charset="0"/>
                <a:cs typeface="Calibri" panose="020F0502020204030204" pitchFamily="34" charset="0"/>
              </a:rPr>
              <a:t> </a:t>
            </a:r>
            <a:r>
              <a:rPr lang="vi-VN" sz="2600" b="1" dirty="0">
                <a:latin typeface="Calibri" panose="020F0502020204030204" pitchFamily="34" charset="0"/>
                <a:cs typeface="Calibri" panose="020F0502020204030204" pitchFamily="34" charset="0"/>
              </a:rPr>
              <a:t>LƯU QUANG VŨ</a:t>
            </a:r>
            <a:endParaRPr lang="vi-VN" sz="2600" dirty="0">
              <a:latin typeface="Calibri" panose="020F0502020204030204" pitchFamily="34" charset="0"/>
              <a:cs typeface="Calibri" panose="020F0502020204030204" pitchFamily="34" charset="0"/>
            </a:endParaRPr>
          </a:p>
        </p:txBody>
      </p:sp>
      <p:sp>
        <p:nvSpPr>
          <p:cNvPr id="24" name="Pentagon 23"/>
          <p:cNvSpPr/>
          <p:nvPr/>
        </p:nvSpPr>
        <p:spPr>
          <a:xfrm>
            <a:off x="0" y="0"/>
            <a:ext cx="2637692" cy="791308"/>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4327CB5-868B-16A3-654C-546C8EA1F6B2}"/>
              </a:ext>
            </a:extLst>
          </p:cNvPr>
          <p:cNvSpPr txBox="1"/>
          <p:nvPr/>
        </p:nvSpPr>
        <p:spPr>
          <a:xfrm>
            <a:off x="2254" y="115521"/>
            <a:ext cx="2381268" cy="523220"/>
          </a:xfrm>
          <a:prstGeom prst="rect">
            <a:avLst/>
          </a:prstGeom>
          <a:noFill/>
        </p:spPr>
        <p:txBody>
          <a:bodyPr wrap="square" rtlCol="0">
            <a:spAutoFit/>
          </a:bodyPr>
          <a:lstStyle/>
          <a:p>
            <a:pPr algn="ctr"/>
            <a:r>
              <a:rPr lang="vi-VN"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Cùng chia đoạn</a:t>
            </a:r>
            <a:endPar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endParaRPr>
          </a:p>
        </p:txBody>
      </p:sp>
    </p:spTree>
    <p:extLst>
      <p:ext uri="{BB962C8B-B14F-4D97-AF65-F5344CB8AC3E}">
        <p14:creationId xmlns:p14="http://schemas.microsoft.com/office/powerpoint/2010/main" val="2731315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7125"/>
          <a:stretch/>
        </p:blipFill>
        <p:spPr>
          <a:xfrm>
            <a:off x="0" y="0"/>
            <a:ext cx="12192000" cy="6858000"/>
          </a:xfrm>
          <a:prstGeom prst="rect">
            <a:avLst/>
          </a:prstGeom>
        </p:spPr>
      </p:pic>
      <p:sp>
        <p:nvSpPr>
          <p:cNvPr id="8" name="Rectangle: Rounded Corners 6">
            <a:extLst>
              <a:ext uri="{FF2B5EF4-FFF2-40B4-BE49-F238E27FC236}">
                <a16:creationId xmlns:a16="http://schemas.microsoft.com/office/drawing/2014/main" id="{C4D63267-0065-4DF6-B5B4-D4A3E36F9DF0}"/>
              </a:ext>
            </a:extLst>
          </p:cNvPr>
          <p:cNvSpPr/>
          <p:nvPr/>
        </p:nvSpPr>
        <p:spPr>
          <a:xfrm>
            <a:off x="707614" y="234489"/>
            <a:ext cx="10694967" cy="649050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rot="1085535">
            <a:off x="2710199" y="340292"/>
            <a:ext cx="6566078" cy="1133598"/>
            <a:chOff x="700285" y="1422734"/>
            <a:chExt cx="6566078" cy="1133598"/>
          </a:xfrm>
        </p:grpSpPr>
        <p:grpSp>
          <p:nvGrpSpPr>
            <p:cNvPr id="10" name="Group 9">
              <a:extLst>
                <a:ext uri="{FF2B5EF4-FFF2-40B4-BE49-F238E27FC236}">
                  <a16:creationId xmlns:a16="http://schemas.microsoft.com/office/drawing/2014/main" id="{82A28020-AC94-A1BA-9B14-41CA9A688775}"/>
                </a:ext>
              </a:extLst>
            </p:cNvPr>
            <p:cNvGrpSpPr/>
            <p:nvPr/>
          </p:nvGrpSpPr>
          <p:grpSpPr>
            <a:xfrm rot="20547167">
              <a:off x="700285" y="1422734"/>
              <a:ext cx="6566078" cy="931794"/>
              <a:chOff x="6044741" y="578513"/>
              <a:chExt cx="7053561" cy="931794"/>
            </a:xfrm>
          </p:grpSpPr>
          <p:sp>
            <p:nvSpPr>
              <p:cNvPr id="12" name="TextBox 11">
                <a:extLst>
                  <a:ext uri="{FF2B5EF4-FFF2-40B4-BE49-F238E27FC236}">
                    <a16:creationId xmlns:a16="http://schemas.microsoft.com/office/drawing/2014/main" id="{425B961B-D242-629D-48FA-536ADECF216E}"/>
                  </a:ext>
                </a:extLst>
              </p:cNvPr>
              <p:cNvSpPr txBox="1"/>
              <p:nvPr/>
            </p:nvSpPr>
            <p:spPr>
              <a:xfrm>
                <a:off x="6044741" y="578513"/>
                <a:ext cx="7053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T  ẾNG ĐÀN</a:t>
                </a:r>
                <a:endParaRPr kumimoji="0" lang="en-US" sz="54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13" name="TextBox 12">
                <a:extLst>
                  <a:ext uri="{FF2B5EF4-FFF2-40B4-BE49-F238E27FC236}">
                    <a16:creationId xmlns:a16="http://schemas.microsoft.com/office/drawing/2014/main" id="{AA7E427E-D8AF-EADF-7DEA-104247B5246C}"/>
                  </a:ext>
                </a:extLst>
              </p:cNvPr>
              <p:cNvSpPr txBox="1"/>
              <p:nvPr/>
            </p:nvSpPr>
            <p:spPr>
              <a:xfrm>
                <a:off x="6044826" y="586977"/>
                <a:ext cx="7053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Poky's" panose="020B0606040200020203" pitchFamily="34" charset="0"/>
                  </a:rPr>
                  <a:t>T</a:t>
                </a:r>
                <a:r>
                  <a:rPr lang="vi-VN" sz="5400" b="1"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  </a:t>
                </a:r>
                <a:r>
                  <a:rPr lang="vi-VN" sz="54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Ế</a:t>
                </a:r>
                <a:r>
                  <a:rPr lang="vi-VN" sz="54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N</a:t>
                </a:r>
                <a:r>
                  <a:rPr lang="vi-VN" sz="54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G</a:t>
                </a:r>
                <a:r>
                  <a:rPr kumimoji="0" lang="en-US" sz="54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vi-VN" sz="5400" b="1"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Đ</a:t>
                </a:r>
                <a:r>
                  <a:rPr lang="vi-VN" sz="5400" b="1"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À</a:t>
                </a:r>
                <a:r>
                  <a:rPr lang="vi-VN" sz="54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N</a:t>
                </a:r>
                <a:r>
                  <a:rPr kumimoji="0" lang="en-US" sz="54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rPr>
                  <a:t> </a:t>
                </a:r>
              </a:p>
            </p:txBody>
          </p:sp>
        </p:gr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414145">
              <a:off x="2420881" y="1836456"/>
              <a:ext cx="692473" cy="747279"/>
            </a:xfrm>
            <a:prstGeom prst="rect">
              <a:avLst/>
            </a:prstGeom>
          </p:spPr>
        </p:pic>
      </p:grpSp>
      <p:grpSp>
        <p:nvGrpSpPr>
          <p:cNvPr id="15" name="Group 14"/>
          <p:cNvGrpSpPr/>
          <p:nvPr/>
        </p:nvGrpSpPr>
        <p:grpSpPr>
          <a:xfrm>
            <a:off x="1318846" y="2253003"/>
            <a:ext cx="9917083" cy="2492990"/>
            <a:chOff x="1288473" y="1379403"/>
            <a:chExt cx="9917083" cy="2759701"/>
          </a:xfrm>
        </p:grpSpPr>
        <p:sp>
          <p:nvSpPr>
            <p:cNvPr id="14" name="Rectangle: Rounded Corners 15">
              <a:extLst>
                <a:ext uri="{FF2B5EF4-FFF2-40B4-BE49-F238E27FC236}">
                  <a16:creationId xmlns:a16="http://schemas.microsoft.com/office/drawing/2014/main" id="{12B83B23-E06A-778B-5EED-ABC9BB02D6C1}"/>
                </a:ext>
              </a:extLst>
            </p:cNvPr>
            <p:cNvSpPr/>
            <p:nvPr/>
          </p:nvSpPr>
          <p:spPr>
            <a:xfrm>
              <a:off x="1288473" y="1379403"/>
              <a:ext cx="9917083" cy="2677656"/>
            </a:xfrm>
            <a:custGeom>
              <a:avLst/>
              <a:gdLst>
                <a:gd name="connsiteX0" fmla="*/ 0 w 9917083"/>
                <a:gd name="connsiteY0" fmla="*/ 250736 h 2677656"/>
                <a:gd name="connsiteX1" fmla="*/ 250736 w 9917083"/>
                <a:gd name="connsiteY1" fmla="*/ 0 h 2677656"/>
                <a:gd name="connsiteX2" fmla="*/ 9666347 w 9917083"/>
                <a:gd name="connsiteY2" fmla="*/ 0 h 2677656"/>
                <a:gd name="connsiteX3" fmla="*/ 9917083 w 9917083"/>
                <a:gd name="connsiteY3" fmla="*/ 250736 h 2677656"/>
                <a:gd name="connsiteX4" fmla="*/ 9917083 w 9917083"/>
                <a:gd name="connsiteY4" fmla="*/ 2426920 h 2677656"/>
                <a:gd name="connsiteX5" fmla="*/ 9666347 w 9917083"/>
                <a:gd name="connsiteY5" fmla="*/ 2677656 h 2677656"/>
                <a:gd name="connsiteX6" fmla="*/ 250736 w 9917083"/>
                <a:gd name="connsiteY6" fmla="*/ 2677656 h 2677656"/>
                <a:gd name="connsiteX7" fmla="*/ 0 w 9917083"/>
                <a:gd name="connsiteY7" fmla="*/ 2426920 h 2677656"/>
                <a:gd name="connsiteX8" fmla="*/ 0 w 9917083"/>
                <a:gd name="connsiteY8" fmla="*/ 250736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7083" h="2677656" fill="none" extrusionOk="0">
                  <a:moveTo>
                    <a:pt x="0" y="250736"/>
                  </a:moveTo>
                  <a:cubicBezTo>
                    <a:pt x="-20676" y="108914"/>
                    <a:pt x="121166" y="7285"/>
                    <a:pt x="250736" y="0"/>
                  </a:cubicBezTo>
                  <a:cubicBezTo>
                    <a:pt x="3421165" y="130954"/>
                    <a:pt x="6738899" y="43574"/>
                    <a:pt x="9666347" y="0"/>
                  </a:cubicBezTo>
                  <a:cubicBezTo>
                    <a:pt x="9810910" y="9373"/>
                    <a:pt x="9927223" y="124678"/>
                    <a:pt x="9917083" y="250736"/>
                  </a:cubicBezTo>
                  <a:cubicBezTo>
                    <a:pt x="9766644" y="1122153"/>
                    <a:pt x="10002962" y="1803524"/>
                    <a:pt x="9917083" y="2426920"/>
                  </a:cubicBezTo>
                  <a:cubicBezTo>
                    <a:pt x="9908919" y="2566739"/>
                    <a:pt x="9797625" y="2672688"/>
                    <a:pt x="9666347" y="2677656"/>
                  </a:cubicBezTo>
                  <a:cubicBezTo>
                    <a:pt x="5943854" y="2832853"/>
                    <a:pt x="3589861" y="2840676"/>
                    <a:pt x="250736" y="2677656"/>
                  </a:cubicBezTo>
                  <a:cubicBezTo>
                    <a:pt x="112575" y="2673363"/>
                    <a:pt x="-16078" y="2574786"/>
                    <a:pt x="0" y="2426920"/>
                  </a:cubicBezTo>
                  <a:cubicBezTo>
                    <a:pt x="64656" y="2038182"/>
                    <a:pt x="-17807" y="1099562"/>
                    <a:pt x="0" y="250736"/>
                  </a:cubicBezTo>
                  <a:close/>
                </a:path>
                <a:path w="9917083" h="2677656" stroke="0" extrusionOk="0">
                  <a:moveTo>
                    <a:pt x="0" y="250736"/>
                  </a:moveTo>
                  <a:cubicBezTo>
                    <a:pt x="-8387" y="107084"/>
                    <a:pt x="97393" y="5579"/>
                    <a:pt x="250736" y="0"/>
                  </a:cubicBezTo>
                  <a:cubicBezTo>
                    <a:pt x="1564061" y="132882"/>
                    <a:pt x="8279740" y="-84951"/>
                    <a:pt x="9666347" y="0"/>
                  </a:cubicBezTo>
                  <a:cubicBezTo>
                    <a:pt x="9801358" y="3385"/>
                    <a:pt x="9912874" y="135522"/>
                    <a:pt x="9917083" y="250736"/>
                  </a:cubicBezTo>
                  <a:cubicBezTo>
                    <a:pt x="9937270" y="738740"/>
                    <a:pt x="10069563" y="1660888"/>
                    <a:pt x="9917083" y="2426920"/>
                  </a:cubicBezTo>
                  <a:cubicBezTo>
                    <a:pt x="9922824" y="2566079"/>
                    <a:pt x="9814335" y="2658084"/>
                    <a:pt x="9666347" y="2677656"/>
                  </a:cubicBezTo>
                  <a:cubicBezTo>
                    <a:pt x="5743918" y="2765295"/>
                    <a:pt x="1803015" y="2604977"/>
                    <a:pt x="250736" y="2677656"/>
                  </a:cubicBezTo>
                  <a:cubicBezTo>
                    <a:pt x="110153" y="2657577"/>
                    <a:pt x="-4121" y="2571126"/>
                    <a:pt x="0" y="2426920"/>
                  </a:cubicBezTo>
                  <a:cubicBezTo>
                    <a:pt x="-38581" y="1489586"/>
                    <a:pt x="63341" y="766901"/>
                    <a:pt x="0" y="250736"/>
                  </a:cubicBezTo>
                  <a:close/>
                </a:path>
              </a:pathLst>
            </a:custGeom>
            <a:solidFill>
              <a:srgbClr val="FDF8FB">
                <a:alpha val="85000"/>
              </a:srgbClr>
            </a:solidFill>
            <a:ln w="28575" cap="rnd" cmpd="thinThick">
              <a:solidFill>
                <a:srgbClr val="FF0C12"/>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92381" y="1379403"/>
              <a:ext cx="9709266" cy="2759701"/>
            </a:xfrm>
            <a:prstGeom prst="rect">
              <a:avLst/>
            </a:prstGeom>
            <a:noFill/>
          </p:spPr>
          <p:txBody>
            <a:bodyPr wrap="square" rtlCol="0">
              <a:spAutoFit/>
            </a:bodyPr>
            <a:lstStyle/>
            <a:p>
              <a:pPr algn="just"/>
              <a:r>
                <a:rPr lang="vi-VN" sz="2600" dirty="0">
                  <a:latin typeface="Calibri" panose="020F0502020204030204" pitchFamily="34" charset="0"/>
                  <a:cs typeface="Calibri" panose="020F0502020204030204" pitchFamily="34" charset="0"/>
                </a:rPr>
                <a:t>Thủy nhận cây đàn vi ô lông, lên dây và kéo thử vài nốt nhạc. Ánh đèn hắt lên khuôn mặt trắng trẻo của em. Em nâng đàn đặt lên vai. Khi </a:t>
              </a:r>
              <a:br>
                <a:rPr lang="vi-VN" sz="2600" dirty="0">
                  <a:latin typeface="Calibri" panose="020F0502020204030204" pitchFamily="34" charset="0"/>
                  <a:cs typeface="Calibri" panose="020F0502020204030204" pitchFamily="34" charset="0"/>
                </a:rPr>
              </a:br>
              <a:r>
                <a:rPr lang="vi-VN" sz="2600" dirty="0">
                  <a:latin typeface="Calibri" panose="020F0502020204030204" pitchFamily="34" charset="0"/>
                  <a:cs typeface="Calibri" panose="020F0502020204030204" pitchFamily="34" charset="0"/>
                </a:rPr>
                <a:t>ắc sê vừa khẽ chạm vào những dây đàn thì như có phép lạ, những âm thanh trong trẻo vút bay lên giữa yên lặng của gian phòng. Vầng trán cô bé hơi tái đi nhưng gò má ửng hồng, đôi mắt sẫm màu hơn, làn mi rậm cong dài khẽ rung động.</a:t>
              </a:r>
            </a:p>
          </p:txBody>
        </p:sp>
      </p:gr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r="80243" b="50156"/>
          <a:stretch/>
        </p:blipFill>
        <p:spPr>
          <a:xfrm>
            <a:off x="-220106" y="1951348"/>
            <a:ext cx="1455557" cy="2571210"/>
          </a:xfrm>
          <a:prstGeom prst="rect">
            <a:avLst/>
          </a:prstGeom>
        </p:spPr>
      </p:pic>
      <p:sp>
        <p:nvSpPr>
          <p:cNvPr id="24" name="Pentagon 23"/>
          <p:cNvSpPr/>
          <p:nvPr/>
        </p:nvSpPr>
        <p:spPr>
          <a:xfrm>
            <a:off x="0" y="0"/>
            <a:ext cx="2637692" cy="791308"/>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2">
            <a:extLst>
              <a:ext uri="{FF2B5EF4-FFF2-40B4-BE49-F238E27FC236}">
                <a16:creationId xmlns:a16="http://schemas.microsoft.com/office/drawing/2014/main" id="{4F3C4EC6-5AF0-E92B-1516-7A4E843CF515}"/>
              </a:ext>
            </a:extLst>
          </p:cNvPr>
          <p:cNvSpPr/>
          <p:nvPr/>
        </p:nvSpPr>
        <p:spPr>
          <a:xfrm>
            <a:off x="4094693" y="2278880"/>
            <a:ext cx="1251030" cy="402439"/>
          </a:xfrm>
          <a:custGeom>
            <a:avLst/>
            <a:gdLst>
              <a:gd name="connsiteX0" fmla="*/ 0 w 1251030"/>
              <a:gd name="connsiteY0" fmla="*/ 67075 h 402439"/>
              <a:gd name="connsiteX1" fmla="*/ 67075 w 1251030"/>
              <a:gd name="connsiteY1" fmla="*/ 0 h 402439"/>
              <a:gd name="connsiteX2" fmla="*/ 614346 w 1251030"/>
              <a:gd name="connsiteY2" fmla="*/ 0 h 402439"/>
              <a:gd name="connsiteX3" fmla="*/ 1183955 w 1251030"/>
              <a:gd name="connsiteY3" fmla="*/ 0 h 402439"/>
              <a:gd name="connsiteX4" fmla="*/ 1251030 w 1251030"/>
              <a:gd name="connsiteY4" fmla="*/ 67075 h 402439"/>
              <a:gd name="connsiteX5" fmla="*/ 1251030 w 1251030"/>
              <a:gd name="connsiteY5" fmla="*/ 335364 h 402439"/>
              <a:gd name="connsiteX6" fmla="*/ 1183955 w 1251030"/>
              <a:gd name="connsiteY6" fmla="*/ 402439 h 402439"/>
              <a:gd name="connsiteX7" fmla="*/ 659021 w 1251030"/>
              <a:gd name="connsiteY7" fmla="*/ 402439 h 402439"/>
              <a:gd name="connsiteX8" fmla="*/ 67075 w 1251030"/>
              <a:gd name="connsiteY8" fmla="*/ 402439 h 402439"/>
              <a:gd name="connsiteX9" fmla="*/ 0 w 1251030"/>
              <a:gd name="connsiteY9" fmla="*/ 335364 h 402439"/>
              <a:gd name="connsiteX10" fmla="*/ 0 w 1251030"/>
              <a:gd name="connsiteY10" fmla="*/ 67075 h 40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030" h="402439" extrusionOk="0">
                <a:moveTo>
                  <a:pt x="0" y="67075"/>
                </a:moveTo>
                <a:cubicBezTo>
                  <a:pt x="-2123" y="26061"/>
                  <a:pt x="32213" y="2107"/>
                  <a:pt x="67075" y="0"/>
                </a:cubicBezTo>
                <a:cubicBezTo>
                  <a:pt x="331235" y="1820"/>
                  <a:pt x="455048" y="22807"/>
                  <a:pt x="614346" y="0"/>
                </a:cubicBezTo>
                <a:cubicBezTo>
                  <a:pt x="773644" y="-22807"/>
                  <a:pt x="1027021" y="-8945"/>
                  <a:pt x="1183955" y="0"/>
                </a:cubicBezTo>
                <a:cubicBezTo>
                  <a:pt x="1225077" y="7725"/>
                  <a:pt x="1253210" y="33226"/>
                  <a:pt x="1251030" y="67075"/>
                </a:cubicBezTo>
                <a:cubicBezTo>
                  <a:pt x="1256158" y="162502"/>
                  <a:pt x="1251772" y="228259"/>
                  <a:pt x="1251030" y="335364"/>
                </a:cubicBezTo>
                <a:cubicBezTo>
                  <a:pt x="1247240" y="375486"/>
                  <a:pt x="1226480" y="408309"/>
                  <a:pt x="1183955" y="402439"/>
                </a:cubicBezTo>
                <a:cubicBezTo>
                  <a:pt x="943284" y="393294"/>
                  <a:pt x="848731" y="399891"/>
                  <a:pt x="659021" y="402439"/>
                </a:cubicBezTo>
                <a:cubicBezTo>
                  <a:pt x="469311" y="404987"/>
                  <a:pt x="292793" y="398899"/>
                  <a:pt x="67075" y="402439"/>
                </a:cubicBezTo>
                <a:cubicBezTo>
                  <a:pt x="30707" y="409325"/>
                  <a:pt x="4479" y="376679"/>
                  <a:pt x="0" y="335364"/>
                </a:cubicBezTo>
                <a:cubicBezTo>
                  <a:pt x="-3146" y="245426"/>
                  <a:pt x="2191" y="150325"/>
                  <a:pt x="0" y="67075"/>
                </a:cubicBezTo>
                <a:close/>
              </a:path>
            </a:pathLst>
          </a:custGeom>
          <a:noFill/>
          <a:ln w="28575">
            <a:solidFill>
              <a:srgbClr val="FF00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Rectangle: Rounded Corners 22">
            <a:extLst>
              <a:ext uri="{FF2B5EF4-FFF2-40B4-BE49-F238E27FC236}">
                <a16:creationId xmlns:a16="http://schemas.microsoft.com/office/drawing/2014/main" id="{4F3C4EC6-5AF0-E92B-1516-7A4E843CF515}"/>
              </a:ext>
            </a:extLst>
          </p:cNvPr>
          <p:cNvSpPr/>
          <p:nvPr/>
        </p:nvSpPr>
        <p:spPr>
          <a:xfrm>
            <a:off x="4187447" y="2707196"/>
            <a:ext cx="1457216" cy="402439"/>
          </a:xfrm>
          <a:custGeom>
            <a:avLst/>
            <a:gdLst>
              <a:gd name="connsiteX0" fmla="*/ 0 w 1457216"/>
              <a:gd name="connsiteY0" fmla="*/ 67075 h 402439"/>
              <a:gd name="connsiteX1" fmla="*/ 67075 w 1457216"/>
              <a:gd name="connsiteY1" fmla="*/ 0 h 402439"/>
              <a:gd name="connsiteX2" fmla="*/ 715377 w 1457216"/>
              <a:gd name="connsiteY2" fmla="*/ 0 h 402439"/>
              <a:gd name="connsiteX3" fmla="*/ 1390141 w 1457216"/>
              <a:gd name="connsiteY3" fmla="*/ 0 h 402439"/>
              <a:gd name="connsiteX4" fmla="*/ 1457216 w 1457216"/>
              <a:gd name="connsiteY4" fmla="*/ 67075 h 402439"/>
              <a:gd name="connsiteX5" fmla="*/ 1457216 w 1457216"/>
              <a:gd name="connsiteY5" fmla="*/ 335364 h 402439"/>
              <a:gd name="connsiteX6" fmla="*/ 1390141 w 1457216"/>
              <a:gd name="connsiteY6" fmla="*/ 402439 h 402439"/>
              <a:gd name="connsiteX7" fmla="*/ 768300 w 1457216"/>
              <a:gd name="connsiteY7" fmla="*/ 402439 h 402439"/>
              <a:gd name="connsiteX8" fmla="*/ 67075 w 1457216"/>
              <a:gd name="connsiteY8" fmla="*/ 402439 h 402439"/>
              <a:gd name="connsiteX9" fmla="*/ 0 w 1457216"/>
              <a:gd name="connsiteY9" fmla="*/ 335364 h 402439"/>
              <a:gd name="connsiteX10" fmla="*/ 0 w 1457216"/>
              <a:gd name="connsiteY10" fmla="*/ 67075 h 40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7216" h="402439" extrusionOk="0">
                <a:moveTo>
                  <a:pt x="0" y="67075"/>
                </a:moveTo>
                <a:cubicBezTo>
                  <a:pt x="-2123" y="26061"/>
                  <a:pt x="32213" y="2107"/>
                  <a:pt x="67075" y="0"/>
                </a:cubicBezTo>
                <a:cubicBezTo>
                  <a:pt x="384987" y="19481"/>
                  <a:pt x="465486" y="934"/>
                  <a:pt x="715377" y="0"/>
                </a:cubicBezTo>
                <a:cubicBezTo>
                  <a:pt x="965268" y="-934"/>
                  <a:pt x="1190619" y="-6287"/>
                  <a:pt x="1390141" y="0"/>
                </a:cubicBezTo>
                <a:cubicBezTo>
                  <a:pt x="1431263" y="7725"/>
                  <a:pt x="1459396" y="33226"/>
                  <a:pt x="1457216" y="67075"/>
                </a:cubicBezTo>
                <a:cubicBezTo>
                  <a:pt x="1462344" y="162502"/>
                  <a:pt x="1457958" y="228259"/>
                  <a:pt x="1457216" y="335364"/>
                </a:cubicBezTo>
                <a:cubicBezTo>
                  <a:pt x="1453426" y="375486"/>
                  <a:pt x="1432666" y="408309"/>
                  <a:pt x="1390141" y="402439"/>
                </a:cubicBezTo>
                <a:cubicBezTo>
                  <a:pt x="1128331" y="379906"/>
                  <a:pt x="1000486" y="418577"/>
                  <a:pt x="768300" y="402439"/>
                </a:cubicBezTo>
                <a:cubicBezTo>
                  <a:pt x="536114" y="386301"/>
                  <a:pt x="366767" y="428742"/>
                  <a:pt x="67075" y="402439"/>
                </a:cubicBezTo>
                <a:cubicBezTo>
                  <a:pt x="30707" y="409325"/>
                  <a:pt x="4479" y="376679"/>
                  <a:pt x="0" y="335364"/>
                </a:cubicBezTo>
                <a:cubicBezTo>
                  <a:pt x="-3146" y="245426"/>
                  <a:pt x="2191" y="150325"/>
                  <a:pt x="0" y="67075"/>
                </a:cubicBezTo>
                <a:close/>
              </a:path>
            </a:pathLst>
          </a:custGeom>
          <a:noFill/>
          <a:ln w="28575">
            <a:solidFill>
              <a:srgbClr val="FF00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Rectangle: Rounded Corners 22">
            <a:extLst>
              <a:ext uri="{FF2B5EF4-FFF2-40B4-BE49-F238E27FC236}">
                <a16:creationId xmlns:a16="http://schemas.microsoft.com/office/drawing/2014/main" id="{4F3C4EC6-5AF0-E92B-1516-7A4E843CF515}"/>
              </a:ext>
            </a:extLst>
          </p:cNvPr>
          <p:cNvSpPr/>
          <p:nvPr/>
        </p:nvSpPr>
        <p:spPr>
          <a:xfrm>
            <a:off x="1468859" y="3060001"/>
            <a:ext cx="743260" cy="402439"/>
          </a:xfrm>
          <a:custGeom>
            <a:avLst/>
            <a:gdLst>
              <a:gd name="connsiteX0" fmla="*/ 0 w 743260"/>
              <a:gd name="connsiteY0" fmla="*/ 67075 h 402439"/>
              <a:gd name="connsiteX1" fmla="*/ 67075 w 743260"/>
              <a:gd name="connsiteY1" fmla="*/ 0 h 402439"/>
              <a:gd name="connsiteX2" fmla="*/ 676185 w 743260"/>
              <a:gd name="connsiteY2" fmla="*/ 0 h 402439"/>
              <a:gd name="connsiteX3" fmla="*/ 743260 w 743260"/>
              <a:gd name="connsiteY3" fmla="*/ 67075 h 402439"/>
              <a:gd name="connsiteX4" fmla="*/ 743260 w 743260"/>
              <a:gd name="connsiteY4" fmla="*/ 335364 h 402439"/>
              <a:gd name="connsiteX5" fmla="*/ 676185 w 743260"/>
              <a:gd name="connsiteY5" fmla="*/ 402439 h 402439"/>
              <a:gd name="connsiteX6" fmla="*/ 67075 w 743260"/>
              <a:gd name="connsiteY6" fmla="*/ 402439 h 402439"/>
              <a:gd name="connsiteX7" fmla="*/ 0 w 743260"/>
              <a:gd name="connsiteY7" fmla="*/ 335364 h 402439"/>
              <a:gd name="connsiteX8" fmla="*/ 0 w 743260"/>
              <a:gd name="connsiteY8" fmla="*/ 67075 h 40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260" h="402439" extrusionOk="0">
                <a:moveTo>
                  <a:pt x="0" y="67075"/>
                </a:moveTo>
                <a:cubicBezTo>
                  <a:pt x="-2123" y="26061"/>
                  <a:pt x="32213" y="2107"/>
                  <a:pt x="67075" y="0"/>
                </a:cubicBezTo>
                <a:cubicBezTo>
                  <a:pt x="272741" y="5854"/>
                  <a:pt x="457608" y="-14105"/>
                  <a:pt x="676185" y="0"/>
                </a:cubicBezTo>
                <a:cubicBezTo>
                  <a:pt x="718998" y="2482"/>
                  <a:pt x="742456" y="27627"/>
                  <a:pt x="743260" y="67075"/>
                </a:cubicBezTo>
                <a:cubicBezTo>
                  <a:pt x="736525" y="125177"/>
                  <a:pt x="754976" y="271001"/>
                  <a:pt x="743260" y="335364"/>
                </a:cubicBezTo>
                <a:cubicBezTo>
                  <a:pt x="739882" y="371598"/>
                  <a:pt x="712182" y="398567"/>
                  <a:pt x="676185" y="402439"/>
                </a:cubicBezTo>
                <a:cubicBezTo>
                  <a:pt x="520547" y="384913"/>
                  <a:pt x="223504" y="384676"/>
                  <a:pt x="67075" y="402439"/>
                </a:cubicBezTo>
                <a:cubicBezTo>
                  <a:pt x="33029" y="396135"/>
                  <a:pt x="669" y="373348"/>
                  <a:pt x="0" y="335364"/>
                </a:cubicBezTo>
                <a:cubicBezTo>
                  <a:pt x="4177" y="236821"/>
                  <a:pt x="-8765" y="136573"/>
                  <a:pt x="0" y="67075"/>
                </a:cubicBezTo>
                <a:close/>
              </a:path>
            </a:pathLst>
          </a:custGeom>
          <a:noFill/>
          <a:ln w="28575">
            <a:solidFill>
              <a:srgbClr val="FF00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9" name="Rectangle: Rounded Corners 22">
            <a:extLst>
              <a:ext uri="{FF2B5EF4-FFF2-40B4-BE49-F238E27FC236}">
                <a16:creationId xmlns:a16="http://schemas.microsoft.com/office/drawing/2014/main" id="{4F3C4EC6-5AF0-E92B-1516-7A4E843CF515}"/>
              </a:ext>
            </a:extLst>
          </p:cNvPr>
          <p:cNvSpPr/>
          <p:nvPr/>
        </p:nvSpPr>
        <p:spPr>
          <a:xfrm>
            <a:off x="2383522" y="3462440"/>
            <a:ext cx="1457216" cy="402439"/>
          </a:xfrm>
          <a:custGeom>
            <a:avLst/>
            <a:gdLst>
              <a:gd name="connsiteX0" fmla="*/ 0 w 1457216"/>
              <a:gd name="connsiteY0" fmla="*/ 67075 h 402439"/>
              <a:gd name="connsiteX1" fmla="*/ 67075 w 1457216"/>
              <a:gd name="connsiteY1" fmla="*/ 0 h 402439"/>
              <a:gd name="connsiteX2" fmla="*/ 715377 w 1457216"/>
              <a:gd name="connsiteY2" fmla="*/ 0 h 402439"/>
              <a:gd name="connsiteX3" fmla="*/ 1390141 w 1457216"/>
              <a:gd name="connsiteY3" fmla="*/ 0 h 402439"/>
              <a:gd name="connsiteX4" fmla="*/ 1457216 w 1457216"/>
              <a:gd name="connsiteY4" fmla="*/ 67075 h 402439"/>
              <a:gd name="connsiteX5" fmla="*/ 1457216 w 1457216"/>
              <a:gd name="connsiteY5" fmla="*/ 335364 h 402439"/>
              <a:gd name="connsiteX6" fmla="*/ 1390141 w 1457216"/>
              <a:gd name="connsiteY6" fmla="*/ 402439 h 402439"/>
              <a:gd name="connsiteX7" fmla="*/ 768300 w 1457216"/>
              <a:gd name="connsiteY7" fmla="*/ 402439 h 402439"/>
              <a:gd name="connsiteX8" fmla="*/ 67075 w 1457216"/>
              <a:gd name="connsiteY8" fmla="*/ 402439 h 402439"/>
              <a:gd name="connsiteX9" fmla="*/ 0 w 1457216"/>
              <a:gd name="connsiteY9" fmla="*/ 335364 h 402439"/>
              <a:gd name="connsiteX10" fmla="*/ 0 w 1457216"/>
              <a:gd name="connsiteY10" fmla="*/ 67075 h 40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7216" h="402439" extrusionOk="0">
                <a:moveTo>
                  <a:pt x="0" y="67075"/>
                </a:moveTo>
                <a:cubicBezTo>
                  <a:pt x="-2123" y="26061"/>
                  <a:pt x="32213" y="2107"/>
                  <a:pt x="67075" y="0"/>
                </a:cubicBezTo>
                <a:cubicBezTo>
                  <a:pt x="384987" y="19481"/>
                  <a:pt x="465486" y="934"/>
                  <a:pt x="715377" y="0"/>
                </a:cubicBezTo>
                <a:cubicBezTo>
                  <a:pt x="965268" y="-934"/>
                  <a:pt x="1190619" y="-6287"/>
                  <a:pt x="1390141" y="0"/>
                </a:cubicBezTo>
                <a:cubicBezTo>
                  <a:pt x="1431263" y="7725"/>
                  <a:pt x="1459396" y="33226"/>
                  <a:pt x="1457216" y="67075"/>
                </a:cubicBezTo>
                <a:cubicBezTo>
                  <a:pt x="1462344" y="162502"/>
                  <a:pt x="1457958" y="228259"/>
                  <a:pt x="1457216" y="335364"/>
                </a:cubicBezTo>
                <a:cubicBezTo>
                  <a:pt x="1453426" y="375486"/>
                  <a:pt x="1432666" y="408309"/>
                  <a:pt x="1390141" y="402439"/>
                </a:cubicBezTo>
                <a:cubicBezTo>
                  <a:pt x="1128331" y="379906"/>
                  <a:pt x="1000486" y="418577"/>
                  <a:pt x="768300" y="402439"/>
                </a:cubicBezTo>
                <a:cubicBezTo>
                  <a:pt x="536114" y="386301"/>
                  <a:pt x="366767" y="428742"/>
                  <a:pt x="67075" y="402439"/>
                </a:cubicBezTo>
                <a:cubicBezTo>
                  <a:pt x="30707" y="409325"/>
                  <a:pt x="4479" y="376679"/>
                  <a:pt x="0" y="335364"/>
                </a:cubicBezTo>
                <a:cubicBezTo>
                  <a:pt x="-3146" y="245426"/>
                  <a:pt x="2191" y="150325"/>
                  <a:pt x="0" y="67075"/>
                </a:cubicBezTo>
                <a:close/>
              </a:path>
            </a:pathLst>
          </a:custGeom>
          <a:noFill/>
          <a:ln w="28575">
            <a:solidFill>
              <a:srgbClr val="FF00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0" name="Rectangle: Rounded Corners 22">
            <a:extLst>
              <a:ext uri="{FF2B5EF4-FFF2-40B4-BE49-F238E27FC236}">
                <a16:creationId xmlns:a16="http://schemas.microsoft.com/office/drawing/2014/main" id="{4F3C4EC6-5AF0-E92B-1516-7A4E843CF515}"/>
              </a:ext>
            </a:extLst>
          </p:cNvPr>
          <p:cNvSpPr/>
          <p:nvPr/>
        </p:nvSpPr>
        <p:spPr>
          <a:xfrm>
            <a:off x="8097714" y="3884989"/>
            <a:ext cx="1345223" cy="402439"/>
          </a:xfrm>
          <a:custGeom>
            <a:avLst/>
            <a:gdLst>
              <a:gd name="connsiteX0" fmla="*/ 0 w 1345223"/>
              <a:gd name="connsiteY0" fmla="*/ 67075 h 402439"/>
              <a:gd name="connsiteX1" fmla="*/ 67075 w 1345223"/>
              <a:gd name="connsiteY1" fmla="*/ 0 h 402439"/>
              <a:gd name="connsiteX2" fmla="*/ 660501 w 1345223"/>
              <a:gd name="connsiteY2" fmla="*/ 0 h 402439"/>
              <a:gd name="connsiteX3" fmla="*/ 1278148 w 1345223"/>
              <a:gd name="connsiteY3" fmla="*/ 0 h 402439"/>
              <a:gd name="connsiteX4" fmla="*/ 1345223 w 1345223"/>
              <a:gd name="connsiteY4" fmla="*/ 67075 h 402439"/>
              <a:gd name="connsiteX5" fmla="*/ 1345223 w 1345223"/>
              <a:gd name="connsiteY5" fmla="*/ 335364 h 402439"/>
              <a:gd name="connsiteX6" fmla="*/ 1278148 w 1345223"/>
              <a:gd name="connsiteY6" fmla="*/ 402439 h 402439"/>
              <a:gd name="connsiteX7" fmla="*/ 708944 w 1345223"/>
              <a:gd name="connsiteY7" fmla="*/ 402439 h 402439"/>
              <a:gd name="connsiteX8" fmla="*/ 67075 w 1345223"/>
              <a:gd name="connsiteY8" fmla="*/ 402439 h 402439"/>
              <a:gd name="connsiteX9" fmla="*/ 0 w 1345223"/>
              <a:gd name="connsiteY9" fmla="*/ 335364 h 402439"/>
              <a:gd name="connsiteX10" fmla="*/ 0 w 1345223"/>
              <a:gd name="connsiteY10" fmla="*/ 67075 h 40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5223" h="402439" extrusionOk="0">
                <a:moveTo>
                  <a:pt x="0" y="67075"/>
                </a:moveTo>
                <a:cubicBezTo>
                  <a:pt x="-2123" y="26061"/>
                  <a:pt x="32213" y="2107"/>
                  <a:pt x="67075" y="0"/>
                </a:cubicBezTo>
                <a:cubicBezTo>
                  <a:pt x="283835" y="-6187"/>
                  <a:pt x="379207" y="6752"/>
                  <a:pt x="660501" y="0"/>
                </a:cubicBezTo>
                <a:cubicBezTo>
                  <a:pt x="941795" y="-6752"/>
                  <a:pt x="1113813" y="-16674"/>
                  <a:pt x="1278148" y="0"/>
                </a:cubicBezTo>
                <a:cubicBezTo>
                  <a:pt x="1319270" y="7725"/>
                  <a:pt x="1347403" y="33226"/>
                  <a:pt x="1345223" y="67075"/>
                </a:cubicBezTo>
                <a:cubicBezTo>
                  <a:pt x="1350351" y="162502"/>
                  <a:pt x="1345965" y="228259"/>
                  <a:pt x="1345223" y="335364"/>
                </a:cubicBezTo>
                <a:cubicBezTo>
                  <a:pt x="1341433" y="375486"/>
                  <a:pt x="1320673" y="408309"/>
                  <a:pt x="1278148" y="402439"/>
                </a:cubicBezTo>
                <a:cubicBezTo>
                  <a:pt x="1160661" y="427526"/>
                  <a:pt x="959890" y="383894"/>
                  <a:pt x="708944" y="402439"/>
                </a:cubicBezTo>
                <a:cubicBezTo>
                  <a:pt x="457998" y="420984"/>
                  <a:pt x="214576" y="381275"/>
                  <a:pt x="67075" y="402439"/>
                </a:cubicBezTo>
                <a:cubicBezTo>
                  <a:pt x="30707" y="409325"/>
                  <a:pt x="4479" y="376679"/>
                  <a:pt x="0" y="335364"/>
                </a:cubicBezTo>
                <a:cubicBezTo>
                  <a:pt x="-3146" y="245426"/>
                  <a:pt x="2191" y="150325"/>
                  <a:pt x="0" y="67075"/>
                </a:cubicBezTo>
                <a:close/>
              </a:path>
            </a:pathLst>
          </a:custGeom>
          <a:noFill/>
          <a:ln w="28575">
            <a:solidFill>
              <a:srgbClr val="FF00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a:extLst>
              <a:ext uri="{FF2B5EF4-FFF2-40B4-BE49-F238E27FC236}">
                <a16:creationId xmlns:a16="http://schemas.microsoft.com/office/drawing/2014/main" id="{34327CB5-868B-16A3-654C-546C8EA1F6B2}"/>
              </a:ext>
            </a:extLst>
          </p:cNvPr>
          <p:cNvSpPr txBox="1"/>
          <p:nvPr/>
        </p:nvSpPr>
        <p:spPr>
          <a:xfrm>
            <a:off x="-75687" y="-121487"/>
            <a:ext cx="2381268" cy="954107"/>
          </a:xfrm>
          <a:prstGeom prst="rect">
            <a:avLst/>
          </a:prstGeom>
          <a:noFill/>
        </p:spPr>
        <p:txBody>
          <a:bodyPr wrap="square" rtlCol="0">
            <a:spAutoFit/>
          </a:bodyPr>
          <a:lstStyle/>
          <a:p>
            <a:pPr algn="ct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Luyện</a:t>
            </a:r>
            <a:r>
              <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 </a:t>
            </a: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đọc</a:t>
            </a:r>
            <a:r>
              <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 </a:t>
            </a:r>
            <a:br>
              <a:rPr lang="vi-VN"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b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nối</a:t>
            </a:r>
            <a:r>
              <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 </a:t>
            </a: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tiếp</a:t>
            </a:r>
            <a:r>
              <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 </a:t>
            </a: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câu</a:t>
            </a:r>
            <a:endPar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endParaRPr>
          </a:p>
        </p:txBody>
      </p:sp>
      <p:grpSp>
        <p:nvGrpSpPr>
          <p:cNvPr id="32" name="Group 31"/>
          <p:cNvGrpSpPr/>
          <p:nvPr/>
        </p:nvGrpSpPr>
        <p:grpSpPr>
          <a:xfrm>
            <a:off x="1318846" y="4848706"/>
            <a:ext cx="9917083" cy="2141416"/>
            <a:chOff x="1288473" y="1379403"/>
            <a:chExt cx="9917083" cy="5822128"/>
          </a:xfrm>
        </p:grpSpPr>
        <p:sp>
          <p:nvSpPr>
            <p:cNvPr id="33" name="Rectangle: Rounded Corners 15">
              <a:extLst>
                <a:ext uri="{FF2B5EF4-FFF2-40B4-BE49-F238E27FC236}">
                  <a16:creationId xmlns:a16="http://schemas.microsoft.com/office/drawing/2014/main" id="{12B83B23-E06A-778B-5EED-ABC9BB02D6C1}"/>
                </a:ext>
              </a:extLst>
            </p:cNvPr>
            <p:cNvSpPr/>
            <p:nvPr/>
          </p:nvSpPr>
          <p:spPr>
            <a:xfrm>
              <a:off x="1288473" y="1379403"/>
              <a:ext cx="9917083" cy="4546498"/>
            </a:xfrm>
            <a:custGeom>
              <a:avLst/>
              <a:gdLst>
                <a:gd name="connsiteX0" fmla="*/ 0 w 9917083"/>
                <a:gd name="connsiteY0" fmla="*/ 425734 h 4546498"/>
                <a:gd name="connsiteX1" fmla="*/ 425734 w 9917083"/>
                <a:gd name="connsiteY1" fmla="*/ 0 h 4546498"/>
                <a:gd name="connsiteX2" fmla="*/ 9491349 w 9917083"/>
                <a:gd name="connsiteY2" fmla="*/ 0 h 4546498"/>
                <a:gd name="connsiteX3" fmla="*/ 9917083 w 9917083"/>
                <a:gd name="connsiteY3" fmla="*/ 425734 h 4546498"/>
                <a:gd name="connsiteX4" fmla="*/ 9917083 w 9917083"/>
                <a:gd name="connsiteY4" fmla="*/ 4120764 h 4546498"/>
                <a:gd name="connsiteX5" fmla="*/ 9491349 w 9917083"/>
                <a:gd name="connsiteY5" fmla="*/ 4546498 h 4546498"/>
                <a:gd name="connsiteX6" fmla="*/ 425734 w 9917083"/>
                <a:gd name="connsiteY6" fmla="*/ 4546498 h 4546498"/>
                <a:gd name="connsiteX7" fmla="*/ 0 w 9917083"/>
                <a:gd name="connsiteY7" fmla="*/ 4120764 h 4546498"/>
                <a:gd name="connsiteX8" fmla="*/ 0 w 9917083"/>
                <a:gd name="connsiteY8" fmla="*/ 425734 h 454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7083" h="4546498" fill="none" extrusionOk="0">
                  <a:moveTo>
                    <a:pt x="0" y="425734"/>
                  </a:moveTo>
                  <a:cubicBezTo>
                    <a:pt x="-27587" y="186146"/>
                    <a:pt x="199557" y="7318"/>
                    <a:pt x="425734" y="0"/>
                  </a:cubicBezTo>
                  <a:cubicBezTo>
                    <a:pt x="4719401" y="130954"/>
                    <a:pt x="5152014" y="43574"/>
                    <a:pt x="9491349" y="0"/>
                  </a:cubicBezTo>
                  <a:cubicBezTo>
                    <a:pt x="9751023" y="37812"/>
                    <a:pt x="9940224" y="218954"/>
                    <a:pt x="9917083" y="425734"/>
                  </a:cubicBezTo>
                  <a:cubicBezTo>
                    <a:pt x="9766644" y="1360289"/>
                    <a:pt x="10002962" y="2547707"/>
                    <a:pt x="9917083" y="4120764"/>
                  </a:cubicBezTo>
                  <a:cubicBezTo>
                    <a:pt x="9891627" y="4360070"/>
                    <a:pt x="9693768" y="4523931"/>
                    <a:pt x="9491349" y="4546498"/>
                  </a:cubicBezTo>
                  <a:cubicBezTo>
                    <a:pt x="5982815" y="4701695"/>
                    <a:pt x="4893866" y="4709518"/>
                    <a:pt x="425734" y="4546498"/>
                  </a:cubicBezTo>
                  <a:cubicBezTo>
                    <a:pt x="193952" y="4501268"/>
                    <a:pt x="-16095" y="4365288"/>
                    <a:pt x="0" y="4120764"/>
                  </a:cubicBezTo>
                  <a:cubicBezTo>
                    <a:pt x="64656" y="2584099"/>
                    <a:pt x="-17807" y="2217613"/>
                    <a:pt x="0" y="425734"/>
                  </a:cubicBezTo>
                  <a:close/>
                </a:path>
                <a:path w="9917083" h="4546498" stroke="0" extrusionOk="0">
                  <a:moveTo>
                    <a:pt x="0" y="425734"/>
                  </a:moveTo>
                  <a:cubicBezTo>
                    <a:pt x="-28998" y="172721"/>
                    <a:pt x="184823" y="2171"/>
                    <a:pt x="425734" y="0"/>
                  </a:cubicBezTo>
                  <a:cubicBezTo>
                    <a:pt x="2914258" y="132882"/>
                    <a:pt x="7472231" y="-84951"/>
                    <a:pt x="9491349" y="0"/>
                  </a:cubicBezTo>
                  <a:cubicBezTo>
                    <a:pt x="9705317" y="20662"/>
                    <a:pt x="9916441" y="194158"/>
                    <a:pt x="9917083" y="425734"/>
                  </a:cubicBezTo>
                  <a:cubicBezTo>
                    <a:pt x="9937270" y="1327615"/>
                    <a:pt x="10069563" y="2286112"/>
                    <a:pt x="9917083" y="4120764"/>
                  </a:cubicBezTo>
                  <a:cubicBezTo>
                    <a:pt x="9936698" y="4358217"/>
                    <a:pt x="9728521" y="4542287"/>
                    <a:pt x="9491349" y="4546498"/>
                  </a:cubicBezTo>
                  <a:cubicBezTo>
                    <a:pt x="7193690" y="4634137"/>
                    <a:pt x="4844731" y="4473819"/>
                    <a:pt x="425734" y="4546498"/>
                  </a:cubicBezTo>
                  <a:cubicBezTo>
                    <a:pt x="188329" y="4524769"/>
                    <a:pt x="-18940" y="4382212"/>
                    <a:pt x="0" y="4120764"/>
                  </a:cubicBezTo>
                  <a:cubicBezTo>
                    <a:pt x="-38581" y="3686289"/>
                    <a:pt x="63341" y="836984"/>
                    <a:pt x="0" y="425734"/>
                  </a:cubicBezTo>
                  <a:close/>
                </a:path>
              </a:pathLst>
            </a:custGeom>
            <a:solidFill>
              <a:srgbClr val="FDF8FB">
                <a:alpha val="85000"/>
              </a:srgbClr>
            </a:solidFill>
            <a:ln w="28575" cap="rnd" cmpd="thinThick">
              <a:solidFill>
                <a:srgbClr val="FF0C12"/>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392382" y="1511361"/>
              <a:ext cx="9709266" cy="5690170"/>
            </a:xfrm>
            <a:prstGeom prst="rect">
              <a:avLst/>
            </a:prstGeom>
            <a:noFill/>
          </p:spPr>
          <p:txBody>
            <a:bodyPr wrap="square" rtlCol="0">
              <a:spAutoFit/>
            </a:bodyPr>
            <a:lstStyle/>
            <a:p>
              <a:pPr algn="just"/>
              <a:r>
                <a:rPr lang="vi-VN" sz="2600" dirty="0">
                  <a:latin typeface="Calibri" panose="020F0502020204030204" pitchFamily="34" charset="0"/>
                  <a:cs typeface="Calibri" panose="020F0502020204030204" pitchFamily="34" charset="0"/>
                </a:rPr>
                <a:t>Khi ắc sê vừa khẽ chạm vào những dây đàn thì như có phép lạ, những âm thanh trong trẻo vút bay lên giữa yên lặng của gian phòng. Vầng trán cô bé hơi tái đi nhưng gò má ửng hồng, đôi mắt sẫm màu hơn, làn mi rậm cong dài khẽ rung động.</a:t>
              </a:r>
            </a:p>
            <a:p>
              <a:pPr algn="just"/>
              <a:endParaRPr lang="vi-VN" sz="2600" dirty="0">
                <a:latin typeface="Calibri" panose="020F0502020204030204" pitchFamily="34" charset="0"/>
                <a:cs typeface="Calibri" panose="020F0502020204030204" pitchFamily="34" charset="0"/>
              </a:endParaRPr>
            </a:p>
          </p:txBody>
        </p:sp>
      </p:grpSp>
      <p:cxnSp>
        <p:nvCxnSpPr>
          <p:cNvPr id="36" name="Straight Connector 35">
            <a:extLst>
              <a:ext uri="{FF2B5EF4-FFF2-40B4-BE49-F238E27FC236}">
                <a16:creationId xmlns:a16="http://schemas.microsoft.com/office/drawing/2014/main" id="{2CAA26E0-0E46-5C32-ACB6-7461221CEF37}"/>
              </a:ext>
            </a:extLst>
          </p:cNvPr>
          <p:cNvCxnSpPr/>
          <p:nvPr/>
        </p:nvCxnSpPr>
        <p:spPr>
          <a:xfrm flipH="1">
            <a:off x="2683673" y="4906366"/>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CAA26E0-0E46-5C32-ACB6-7461221CEF37}"/>
              </a:ext>
            </a:extLst>
          </p:cNvPr>
          <p:cNvCxnSpPr/>
          <p:nvPr/>
        </p:nvCxnSpPr>
        <p:spPr>
          <a:xfrm flipH="1">
            <a:off x="7408073" y="4917376"/>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CAA26E0-0E46-5C32-ACB6-7461221CEF37}"/>
              </a:ext>
            </a:extLst>
          </p:cNvPr>
          <p:cNvCxnSpPr/>
          <p:nvPr/>
        </p:nvCxnSpPr>
        <p:spPr>
          <a:xfrm flipH="1">
            <a:off x="10019193" y="4917376"/>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CAA26E0-0E46-5C32-ACB6-7461221CEF37}"/>
              </a:ext>
            </a:extLst>
          </p:cNvPr>
          <p:cNvCxnSpPr/>
          <p:nvPr/>
        </p:nvCxnSpPr>
        <p:spPr>
          <a:xfrm flipH="1">
            <a:off x="4355125" y="5303301"/>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AA26E0-0E46-5C32-ACB6-7461221CEF37}"/>
              </a:ext>
            </a:extLst>
          </p:cNvPr>
          <p:cNvCxnSpPr/>
          <p:nvPr/>
        </p:nvCxnSpPr>
        <p:spPr>
          <a:xfrm flipH="1">
            <a:off x="10202192" y="5325588"/>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CAA26E0-0E46-5C32-ACB6-7461221CEF37}"/>
              </a:ext>
            </a:extLst>
          </p:cNvPr>
          <p:cNvCxnSpPr/>
          <p:nvPr/>
        </p:nvCxnSpPr>
        <p:spPr>
          <a:xfrm flipH="1">
            <a:off x="10267025" y="5325588"/>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CAA26E0-0E46-5C32-ACB6-7461221CEF37}"/>
              </a:ext>
            </a:extLst>
          </p:cNvPr>
          <p:cNvCxnSpPr/>
          <p:nvPr/>
        </p:nvCxnSpPr>
        <p:spPr>
          <a:xfrm flipH="1">
            <a:off x="2850754" y="5731617"/>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CAA26E0-0E46-5C32-ACB6-7461221CEF37}"/>
              </a:ext>
            </a:extLst>
          </p:cNvPr>
          <p:cNvCxnSpPr/>
          <p:nvPr/>
        </p:nvCxnSpPr>
        <p:spPr>
          <a:xfrm flipH="1">
            <a:off x="4163415" y="5773213"/>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CAA26E0-0E46-5C32-ACB6-7461221CEF37}"/>
              </a:ext>
            </a:extLst>
          </p:cNvPr>
          <p:cNvCxnSpPr/>
          <p:nvPr/>
        </p:nvCxnSpPr>
        <p:spPr>
          <a:xfrm flipH="1">
            <a:off x="7354417" y="5719868"/>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CAA26E0-0E46-5C32-ACB6-7461221CEF37}"/>
              </a:ext>
            </a:extLst>
          </p:cNvPr>
          <p:cNvCxnSpPr/>
          <p:nvPr/>
        </p:nvCxnSpPr>
        <p:spPr>
          <a:xfrm flipH="1">
            <a:off x="10480450" y="5738709"/>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CAA26E0-0E46-5C32-ACB6-7461221CEF37}"/>
              </a:ext>
            </a:extLst>
          </p:cNvPr>
          <p:cNvCxnSpPr/>
          <p:nvPr/>
        </p:nvCxnSpPr>
        <p:spPr>
          <a:xfrm flipH="1">
            <a:off x="5742734" y="6086359"/>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CAA26E0-0E46-5C32-ACB6-7461221CEF37}"/>
              </a:ext>
            </a:extLst>
          </p:cNvPr>
          <p:cNvCxnSpPr/>
          <p:nvPr/>
        </p:nvCxnSpPr>
        <p:spPr>
          <a:xfrm flipH="1">
            <a:off x="3644877" y="6097781"/>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CAA26E0-0E46-5C32-ACB6-7461221CEF37}"/>
              </a:ext>
            </a:extLst>
          </p:cNvPr>
          <p:cNvCxnSpPr/>
          <p:nvPr/>
        </p:nvCxnSpPr>
        <p:spPr>
          <a:xfrm flipH="1">
            <a:off x="5818421" y="6086359"/>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4015800" imgH="762120"/>
        </mc:Choice>
        <mc:Fallback>
          <p:control name="TextBox1" r:id="rId1" imgW="4015800" imgH="762120">
            <p:pic>
              <p:nvPicPr>
                <p:cNvPr id="35" name="TextBox1">
                  <a:extLst>
                    <a:ext uri="{FF2B5EF4-FFF2-40B4-BE49-F238E27FC236}">
                      <a16:creationId xmlns:a16="http://schemas.microsoft.com/office/drawing/2014/main" id="{D8A0A588-53B2-95F9-2ED5-FD77EF0B2D27}"/>
                    </a:ext>
                  </a:extLst>
                </p:cNvPr>
                <p:cNvPicPr>
                  <a:picLocks/>
                </p:cNvPicPr>
                <p:nvPr/>
              </p:nvPicPr>
              <p:blipFill>
                <a:blip r:embed="rId9"/>
                <a:stretch>
                  <a:fillRect/>
                </a:stretch>
              </p:blipFill>
              <p:spPr>
                <a:xfrm>
                  <a:off x="4018518" y="1373884"/>
                  <a:ext cx="4012108" cy="760257"/>
                </a:xfrm>
                <a:prstGeom prst="rect">
                  <a:avLst/>
                </a:prstGeom>
              </p:spPr>
            </p:pic>
          </p:control>
        </mc:Fallback>
      </mc:AlternateContent>
    </p:controls>
    <p:extLst>
      <p:ext uri="{BB962C8B-B14F-4D97-AF65-F5344CB8AC3E}">
        <p14:creationId xmlns:p14="http://schemas.microsoft.com/office/powerpoint/2010/main" val="6569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ÂM-THANH-XOAY.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3" name="ÂM-THANH-XOAY.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heel(1)">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3" name="ÂM-THANH-XOAY.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heel(1)">
                                      <p:cBhvr>
                                        <p:cTn id="22" dur="500"/>
                                        <p:tgtEl>
                                          <p:spTgt spid="29"/>
                                        </p:tgtEl>
                                      </p:cBhvr>
                                    </p:animEffect>
                                  </p:childTnLst>
                                  <p:subTnLst>
                                    <p:audio>
                                      <p:cMediaNode>
                                        <p:cTn display="0" masterRel="sameClick">
                                          <p:stCondLst>
                                            <p:cond evt="begin" delay="0">
                                              <p:tn val="20"/>
                                            </p:cond>
                                          </p:stCondLst>
                                          <p:endCondLst>
                                            <p:cond evt="onStopAudio" delay="0">
                                              <p:tgtEl>
                                                <p:sldTgt/>
                                              </p:tgtEl>
                                            </p:cond>
                                          </p:endCondLst>
                                        </p:cTn>
                                        <p:tgtEl>
                                          <p:sndTgt r:embed="rId3" name="ÂM-THANH-XOAY.wav"/>
                                        </p:tgtEl>
                                      </p:cMediaNode>
                                    </p:audio>
                                  </p:sub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heel(1)">
                                      <p:cBhvr>
                                        <p:cTn id="27" dur="5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3" name="ÂM-THANH-XOAY.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up)">
                                      <p:cBhvr>
                                        <p:cTn id="32" dur="250"/>
                                        <p:tgtEl>
                                          <p:spTgt spid="36"/>
                                        </p:tgtEl>
                                      </p:cBhvr>
                                    </p:animEffect>
                                  </p:childTnLst>
                                  <p:subTnLst>
                                    <p:audio>
                                      <p:cMediaNode>
                                        <p:cTn display="0" masterRel="sameClick">
                                          <p:stCondLst>
                                            <p:cond evt="begin" delay="0">
                                              <p:tn val="30"/>
                                            </p:cond>
                                          </p:stCondLst>
                                          <p:endCondLst>
                                            <p:cond evt="onStopAudio" delay="0">
                                              <p:tgtEl>
                                                <p:sldTgt/>
                                              </p:tgtEl>
                                            </p:cond>
                                          </p:endCondLst>
                                        </p:cTn>
                                        <p:tgtEl>
                                          <p:sndTgt r:embed="rId4" name="whoosh.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25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4" name="whoosh.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up)">
                                      <p:cBhvr>
                                        <p:cTn id="42" dur="250"/>
                                        <p:tgtEl>
                                          <p:spTgt spid="38"/>
                                        </p:tgtEl>
                                      </p:cBhvr>
                                    </p:animEffect>
                                  </p:childTnLst>
                                  <p:subTnLst>
                                    <p:audio>
                                      <p:cMediaNode>
                                        <p:cTn display="0" masterRel="sameClick">
                                          <p:stCondLst>
                                            <p:cond evt="begin" delay="0">
                                              <p:tn val="40"/>
                                            </p:cond>
                                          </p:stCondLst>
                                          <p:endCondLst>
                                            <p:cond evt="onStopAudio" delay="0">
                                              <p:tgtEl>
                                                <p:sldTgt/>
                                              </p:tgtEl>
                                            </p:cond>
                                          </p:endCondLst>
                                        </p:cTn>
                                        <p:tgtEl>
                                          <p:sndTgt r:embed="rId4" name="whoosh.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25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up)">
                                      <p:cBhvr>
                                        <p:cTn id="52" dur="250"/>
                                        <p:tgtEl>
                                          <p:spTgt spid="40"/>
                                        </p:tgtEl>
                                      </p:cBhvr>
                                    </p:animEffect>
                                  </p:childTnLst>
                                  <p:subTnLst>
                                    <p:audio>
                                      <p:cMediaNode>
                                        <p:cTn display="0" masterRel="sameClick">
                                          <p:stCondLst>
                                            <p:cond evt="begin" delay="0">
                                              <p:tn val="50"/>
                                            </p:cond>
                                          </p:stCondLst>
                                          <p:endCondLst>
                                            <p:cond evt="onStopAudio" delay="0">
                                              <p:tgtEl>
                                                <p:sldTgt/>
                                              </p:tgtEl>
                                            </p:cond>
                                          </p:endCondLst>
                                        </p:cTn>
                                        <p:tgtEl>
                                          <p:sndTgt r:embed="rId4" name="whoo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up)">
                                      <p:cBhvr>
                                        <p:cTn id="57" dur="250"/>
                                        <p:tgtEl>
                                          <p:spTgt spid="41"/>
                                        </p:tgtEl>
                                      </p:cBhvr>
                                    </p:animEffect>
                                  </p:childTnLst>
                                  <p:subTnLst>
                                    <p:audio>
                                      <p:cMediaNode>
                                        <p:cTn display="0" masterRel="sameClick">
                                          <p:stCondLst>
                                            <p:cond evt="begin" delay="0">
                                              <p:tn val="55"/>
                                            </p:cond>
                                          </p:stCondLst>
                                          <p:endCondLst>
                                            <p:cond evt="onStopAudio" delay="0">
                                              <p:tgtEl>
                                                <p:sldTgt/>
                                              </p:tgtEl>
                                            </p:cond>
                                          </p:endCondLst>
                                        </p:cTn>
                                        <p:tgtEl>
                                          <p:sndTgt r:embed="rId4" name="whoosh.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up)">
                                      <p:cBhvr>
                                        <p:cTn id="62" dur="250"/>
                                        <p:tgtEl>
                                          <p:spTgt spid="42"/>
                                        </p:tgtEl>
                                      </p:cBhvr>
                                    </p:animEffect>
                                  </p:childTnLst>
                                  <p:subTnLst>
                                    <p:audio>
                                      <p:cMediaNode>
                                        <p:cTn display="0" masterRel="sameClick">
                                          <p:stCondLst>
                                            <p:cond evt="begin" delay="0">
                                              <p:tn val="60"/>
                                            </p:cond>
                                          </p:stCondLst>
                                          <p:endCondLst>
                                            <p:cond evt="onStopAudio" delay="0">
                                              <p:tgtEl>
                                                <p:sldTgt/>
                                              </p:tgtEl>
                                            </p:cond>
                                          </p:endCondLst>
                                        </p:cTn>
                                        <p:tgtEl>
                                          <p:sndTgt r:embed="rId4" name="whoosh.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up)">
                                      <p:cBhvr>
                                        <p:cTn id="67" dur="250"/>
                                        <p:tgtEl>
                                          <p:spTgt spid="43"/>
                                        </p:tgtEl>
                                      </p:cBhvr>
                                    </p:animEffect>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up)">
                                      <p:cBhvr>
                                        <p:cTn id="72" dur="250"/>
                                        <p:tgtEl>
                                          <p:spTgt spid="44"/>
                                        </p:tgtEl>
                                      </p:cBhvr>
                                    </p:animEffect>
                                  </p:childTnLst>
                                  <p:subTnLst>
                                    <p:audio>
                                      <p:cMediaNode>
                                        <p:cTn display="0" masterRel="sameClick">
                                          <p:stCondLst>
                                            <p:cond evt="begin" delay="0">
                                              <p:tn val="70"/>
                                            </p:cond>
                                          </p:stCondLst>
                                          <p:endCondLst>
                                            <p:cond evt="onStopAudio" delay="0">
                                              <p:tgtEl>
                                                <p:sldTgt/>
                                              </p:tgtEl>
                                            </p:cond>
                                          </p:endCondLst>
                                        </p:cTn>
                                        <p:tgtEl>
                                          <p:sndTgt r:embed="rId4" name="whoosh.wav"/>
                                        </p:tgtEl>
                                      </p:cMediaNode>
                                    </p:audio>
                                  </p:sub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wipe(up)">
                                      <p:cBhvr>
                                        <p:cTn id="77" dur="250"/>
                                        <p:tgtEl>
                                          <p:spTgt spid="45"/>
                                        </p:tgtEl>
                                      </p:cBhvr>
                                    </p:animEffect>
                                  </p:childTnLst>
                                  <p:subTnLst>
                                    <p:audio>
                                      <p:cMediaNode>
                                        <p:cTn display="0" masterRel="sameClick">
                                          <p:stCondLst>
                                            <p:cond evt="begin" delay="0">
                                              <p:tn val="75"/>
                                            </p:cond>
                                          </p:stCondLst>
                                          <p:endCondLst>
                                            <p:cond evt="onStopAudio" delay="0">
                                              <p:tgtEl>
                                                <p:sldTgt/>
                                              </p:tgtEl>
                                            </p:cond>
                                          </p:endCondLst>
                                        </p:cTn>
                                        <p:tgtEl>
                                          <p:sndTgt r:embed="rId4" name="whoosh.wav"/>
                                        </p:tgtEl>
                                      </p:cMediaNode>
                                    </p:audio>
                                  </p:sub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up)">
                                      <p:cBhvr>
                                        <p:cTn id="82" dur="25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4" name="whoosh.wav"/>
                                        </p:tgtEl>
                                      </p:cMediaNode>
                                    </p:audio>
                                  </p:sub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up)">
                                      <p:cBhvr>
                                        <p:cTn id="87" dur="250"/>
                                        <p:tgtEl>
                                          <p:spTgt spid="48"/>
                                        </p:tgtEl>
                                      </p:cBhvr>
                                    </p:animEffect>
                                  </p:childTnLst>
                                  <p:subTnLst>
                                    <p:audio>
                                      <p:cMediaNode>
                                        <p:cTn display="0" masterRel="sameClick">
                                          <p:stCondLst>
                                            <p:cond evt="begin" delay="0">
                                              <p:tn val="85"/>
                                            </p:cond>
                                          </p:stCondLst>
                                          <p:endCondLst>
                                            <p:cond evt="onStopAudio" delay="0">
                                              <p:tgtEl>
                                                <p:sldTgt/>
                                              </p:tgtEl>
                                            </p:cond>
                                          </p:endCondLst>
                                        </p:cTn>
                                        <p:tgtEl>
                                          <p:sndTgt r:embed="rId4" name="whoosh.wav"/>
                                        </p:tgtEl>
                                      </p:cMediaNode>
                                    </p:audio>
                                  </p:sub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wipe(up)">
                                      <p:cBhvr>
                                        <p:cTn id="92" dur="250"/>
                                        <p:tgtEl>
                                          <p:spTgt spid="46"/>
                                        </p:tgtEl>
                                      </p:cBhvr>
                                    </p:animEffect>
                                  </p:childTnLst>
                                  <p:subTnLst>
                                    <p:audio>
                                      <p:cMediaNode>
                                        <p:cTn display="0" masterRel="sameClick">
                                          <p:stCondLst>
                                            <p:cond evt="begin" delay="0">
                                              <p:tn val="90"/>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7125"/>
          <a:stretch/>
        </p:blipFill>
        <p:spPr>
          <a:xfrm>
            <a:off x="0" y="0"/>
            <a:ext cx="12192000" cy="6858000"/>
          </a:xfrm>
          <a:prstGeom prst="rect">
            <a:avLst/>
          </a:prstGeom>
        </p:spPr>
      </p:pic>
      <p:sp>
        <p:nvSpPr>
          <p:cNvPr id="8" name="Rectangle: Rounded Corners 6">
            <a:extLst>
              <a:ext uri="{FF2B5EF4-FFF2-40B4-BE49-F238E27FC236}">
                <a16:creationId xmlns:a16="http://schemas.microsoft.com/office/drawing/2014/main" id="{C4D63267-0065-4DF6-B5B4-D4A3E36F9DF0}"/>
              </a:ext>
            </a:extLst>
          </p:cNvPr>
          <p:cNvSpPr/>
          <p:nvPr/>
        </p:nvSpPr>
        <p:spPr>
          <a:xfrm>
            <a:off x="707614" y="234489"/>
            <a:ext cx="10694967" cy="649050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rot="1085535">
            <a:off x="2710199" y="340292"/>
            <a:ext cx="6566078" cy="1133598"/>
            <a:chOff x="700285" y="1422734"/>
            <a:chExt cx="6566078" cy="1133598"/>
          </a:xfrm>
        </p:grpSpPr>
        <p:grpSp>
          <p:nvGrpSpPr>
            <p:cNvPr id="10" name="Group 9">
              <a:extLst>
                <a:ext uri="{FF2B5EF4-FFF2-40B4-BE49-F238E27FC236}">
                  <a16:creationId xmlns:a16="http://schemas.microsoft.com/office/drawing/2014/main" id="{82A28020-AC94-A1BA-9B14-41CA9A688775}"/>
                </a:ext>
              </a:extLst>
            </p:cNvPr>
            <p:cNvGrpSpPr/>
            <p:nvPr/>
          </p:nvGrpSpPr>
          <p:grpSpPr>
            <a:xfrm rot="20547167">
              <a:off x="700285" y="1422734"/>
              <a:ext cx="6566078" cy="931794"/>
              <a:chOff x="6044741" y="578513"/>
              <a:chExt cx="7053561" cy="931794"/>
            </a:xfrm>
          </p:grpSpPr>
          <p:sp>
            <p:nvSpPr>
              <p:cNvPr id="12" name="TextBox 11">
                <a:extLst>
                  <a:ext uri="{FF2B5EF4-FFF2-40B4-BE49-F238E27FC236}">
                    <a16:creationId xmlns:a16="http://schemas.microsoft.com/office/drawing/2014/main" id="{425B961B-D242-629D-48FA-536ADECF216E}"/>
                  </a:ext>
                </a:extLst>
              </p:cNvPr>
              <p:cNvSpPr txBox="1"/>
              <p:nvPr/>
            </p:nvSpPr>
            <p:spPr>
              <a:xfrm>
                <a:off x="6044741" y="578513"/>
                <a:ext cx="7053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T  ẾNG ĐÀN</a:t>
                </a:r>
                <a:endParaRPr kumimoji="0" lang="en-US" sz="54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13" name="TextBox 12">
                <a:extLst>
                  <a:ext uri="{FF2B5EF4-FFF2-40B4-BE49-F238E27FC236}">
                    <a16:creationId xmlns:a16="http://schemas.microsoft.com/office/drawing/2014/main" id="{AA7E427E-D8AF-EADF-7DEA-104247B5246C}"/>
                  </a:ext>
                </a:extLst>
              </p:cNvPr>
              <p:cNvSpPr txBox="1"/>
              <p:nvPr/>
            </p:nvSpPr>
            <p:spPr>
              <a:xfrm>
                <a:off x="6044826" y="586977"/>
                <a:ext cx="7053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Poky's" panose="020B0606040200020203" pitchFamily="34" charset="0"/>
                  </a:rPr>
                  <a:t>T</a:t>
                </a:r>
                <a:r>
                  <a:rPr lang="vi-VN" sz="5400" b="1"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  </a:t>
                </a:r>
                <a:r>
                  <a:rPr lang="vi-VN" sz="54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Ế</a:t>
                </a:r>
                <a:r>
                  <a:rPr lang="vi-VN" sz="54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N</a:t>
                </a:r>
                <a:r>
                  <a:rPr lang="vi-VN" sz="54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G</a:t>
                </a:r>
                <a:r>
                  <a:rPr kumimoji="0" lang="en-US" sz="54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vi-VN" sz="5400" b="1"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Đ</a:t>
                </a:r>
                <a:r>
                  <a:rPr lang="vi-VN" sz="5400" b="1"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À</a:t>
                </a:r>
                <a:r>
                  <a:rPr lang="vi-VN" sz="54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N</a:t>
                </a:r>
                <a:r>
                  <a:rPr kumimoji="0" lang="en-US" sz="54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rPr>
                  <a:t> </a:t>
                </a:r>
              </a:p>
            </p:txBody>
          </p:sp>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14145">
              <a:off x="2420881" y="1836456"/>
              <a:ext cx="692473" cy="747279"/>
            </a:xfrm>
            <a:prstGeom prst="rect">
              <a:avLst/>
            </a:prstGeom>
          </p:spPr>
        </p:pic>
      </p:grpSp>
      <p:grpSp>
        <p:nvGrpSpPr>
          <p:cNvPr id="22" name="Group 21"/>
          <p:cNvGrpSpPr/>
          <p:nvPr/>
        </p:nvGrpSpPr>
        <p:grpSpPr>
          <a:xfrm>
            <a:off x="941897" y="2368630"/>
            <a:ext cx="9917083" cy="2362172"/>
            <a:chOff x="1137458" y="4291548"/>
            <a:chExt cx="9917083" cy="2362172"/>
          </a:xfrm>
        </p:grpSpPr>
        <p:grpSp>
          <p:nvGrpSpPr>
            <p:cNvPr id="18" name="Group 17"/>
            <p:cNvGrpSpPr/>
            <p:nvPr/>
          </p:nvGrpSpPr>
          <p:grpSpPr>
            <a:xfrm>
              <a:off x="1137458" y="4291548"/>
              <a:ext cx="9917083" cy="2362172"/>
              <a:chOff x="1288473" y="1379403"/>
              <a:chExt cx="9917083" cy="2677656"/>
            </a:xfrm>
          </p:grpSpPr>
          <p:sp>
            <p:nvSpPr>
              <p:cNvPr id="19" name="Rectangle: Rounded Corners 15">
                <a:extLst>
                  <a:ext uri="{FF2B5EF4-FFF2-40B4-BE49-F238E27FC236}">
                    <a16:creationId xmlns:a16="http://schemas.microsoft.com/office/drawing/2014/main" id="{12B83B23-E06A-778B-5EED-ABC9BB02D6C1}"/>
                  </a:ext>
                </a:extLst>
              </p:cNvPr>
              <p:cNvSpPr/>
              <p:nvPr/>
            </p:nvSpPr>
            <p:spPr>
              <a:xfrm>
                <a:off x="1288473" y="1379403"/>
                <a:ext cx="9917083" cy="2677656"/>
              </a:xfrm>
              <a:custGeom>
                <a:avLst/>
                <a:gdLst>
                  <a:gd name="connsiteX0" fmla="*/ 0 w 9917083"/>
                  <a:gd name="connsiteY0" fmla="*/ 250736 h 2677656"/>
                  <a:gd name="connsiteX1" fmla="*/ 250736 w 9917083"/>
                  <a:gd name="connsiteY1" fmla="*/ 0 h 2677656"/>
                  <a:gd name="connsiteX2" fmla="*/ 9666347 w 9917083"/>
                  <a:gd name="connsiteY2" fmla="*/ 0 h 2677656"/>
                  <a:gd name="connsiteX3" fmla="*/ 9917083 w 9917083"/>
                  <a:gd name="connsiteY3" fmla="*/ 250736 h 2677656"/>
                  <a:gd name="connsiteX4" fmla="*/ 9917083 w 9917083"/>
                  <a:gd name="connsiteY4" fmla="*/ 2426920 h 2677656"/>
                  <a:gd name="connsiteX5" fmla="*/ 9666347 w 9917083"/>
                  <a:gd name="connsiteY5" fmla="*/ 2677656 h 2677656"/>
                  <a:gd name="connsiteX6" fmla="*/ 250736 w 9917083"/>
                  <a:gd name="connsiteY6" fmla="*/ 2677656 h 2677656"/>
                  <a:gd name="connsiteX7" fmla="*/ 0 w 9917083"/>
                  <a:gd name="connsiteY7" fmla="*/ 2426920 h 2677656"/>
                  <a:gd name="connsiteX8" fmla="*/ 0 w 9917083"/>
                  <a:gd name="connsiteY8" fmla="*/ 250736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7083" h="2677656" fill="none" extrusionOk="0">
                    <a:moveTo>
                      <a:pt x="0" y="250736"/>
                    </a:moveTo>
                    <a:cubicBezTo>
                      <a:pt x="-20676" y="108914"/>
                      <a:pt x="121166" y="7285"/>
                      <a:pt x="250736" y="0"/>
                    </a:cubicBezTo>
                    <a:cubicBezTo>
                      <a:pt x="3421165" y="130954"/>
                      <a:pt x="6738899" y="43574"/>
                      <a:pt x="9666347" y="0"/>
                    </a:cubicBezTo>
                    <a:cubicBezTo>
                      <a:pt x="9810910" y="9373"/>
                      <a:pt x="9927223" y="124678"/>
                      <a:pt x="9917083" y="250736"/>
                    </a:cubicBezTo>
                    <a:cubicBezTo>
                      <a:pt x="9766644" y="1122153"/>
                      <a:pt x="10002962" y="1803524"/>
                      <a:pt x="9917083" y="2426920"/>
                    </a:cubicBezTo>
                    <a:cubicBezTo>
                      <a:pt x="9908919" y="2566739"/>
                      <a:pt x="9797625" y="2672688"/>
                      <a:pt x="9666347" y="2677656"/>
                    </a:cubicBezTo>
                    <a:cubicBezTo>
                      <a:pt x="5943854" y="2832853"/>
                      <a:pt x="3589861" y="2840676"/>
                      <a:pt x="250736" y="2677656"/>
                    </a:cubicBezTo>
                    <a:cubicBezTo>
                      <a:pt x="112575" y="2673363"/>
                      <a:pt x="-16078" y="2574786"/>
                      <a:pt x="0" y="2426920"/>
                    </a:cubicBezTo>
                    <a:cubicBezTo>
                      <a:pt x="64656" y="2038182"/>
                      <a:pt x="-17807" y="1099562"/>
                      <a:pt x="0" y="250736"/>
                    </a:cubicBezTo>
                    <a:close/>
                  </a:path>
                  <a:path w="9917083" h="2677656" stroke="0" extrusionOk="0">
                    <a:moveTo>
                      <a:pt x="0" y="250736"/>
                    </a:moveTo>
                    <a:cubicBezTo>
                      <a:pt x="-8387" y="107084"/>
                      <a:pt x="97393" y="5579"/>
                      <a:pt x="250736" y="0"/>
                    </a:cubicBezTo>
                    <a:cubicBezTo>
                      <a:pt x="1564061" y="132882"/>
                      <a:pt x="8279740" y="-84951"/>
                      <a:pt x="9666347" y="0"/>
                    </a:cubicBezTo>
                    <a:cubicBezTo>
                      <a:pt x="9801358" y="3385"/>
                      <a:pt x="9912874" y="135522"/>
                      <a:pt x="9917083" y="250736"/>
                    </a:cubicBezTo>
                    <a:cubicBezTo>
                      <a:pt x="9937270" y="738740"/>
                      <a:pt x="10069563" y="1660888"/>
                      <a:pt x="9917083" y="2426920"/>
                    </a:cubicBezTo>
                    <a:cubicBezTo>
                      <a:pt x="9922824" y="2566079"/>
                      <a:pt x="9814335" y="2658084"/>
                      <a:pt x="9666347" y="2677656"/>
                    </a:cubicBezTo>
                    <a:cubicBezTo>
                      <a:pt x="5743918" y="2765295"/>
                      <a:pt x="1803015" y="2604977"/>
                      <a:pt x="250736" y="2677656"/>
                    </a:cubicBezTo>
                    <a:cubicBezTo>
                      <a:pt x="110153" y="2657577"/>
                      <a:pt x="-4121" y="2571126"/>
                      <a:pt x="0" y="2426920"/>
                    </a:cubicBezTo>
                    <a:cubicBezTo>
                      <a:pt x="-38581" y="1489586"/>
                      <a:pt x="63341" y="766901"/>
                      <a:pt x="0" y="250736"/>
                    </a:cubicBezTo>
                    <a:close/>
                  </a:path>
                </a:pathLst>
              </a:custGeom>
              <a:solidFill>
                <a:srgbClr val="FDF8FB">
                  <a:alpha val="85000"/>
                </a:srgbClr>
              </a:solidFill>
              <a:ln w="28575" cap="rnd" cmpd="thinThick">
                <a:solidFill>
                  <a:srgbClr val="FF0C12"/>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92381" y="1379403"/>
                <a:ext cx="9709266" cy="523220"/>
              </a:xfrm>
              <a:prstGeom prst="rect">
                <a:avLst/>
              </a:prstGeom>
              <a:noFill/>
            </p:spPr>
            <p:txBody>
              <a:bodyPr wrap="square" rtlCol="0">
                <a:spAutoFit/>
              </a:bodyPr>
              <a:lstStyle/>
              <a:p>
                <a:pPr algn="just"/>
                <a:endParaRPr lang="vi-VN" sz="2800" dirty="0">
                  <a:latin typeface="Calibri" panose="020F0502020204030204" pitchFamily="34" charset="0"/>
                  <a:cs typeface="Calibri" panose="020F0502020204030204" pitchFamily="34" charset="0"/>
                </a:endParaRPr>
              </a:p>
            </p:txBody>
          </p:sp>
        </p:grpSp>
        <p:sp>
          <p:nvSpPr>
            <p:cNvPr id="21" name="Rectangle 20"/>
            <p:cNvSpPr/>
            <p:nvPr/>
          </p:nvSpPr>
          <p:spPr>
            <a:xfrm>
              <a:off x="1392381" y="4411089"/>
              <a:ext cx="9483704" cy="2092881"/>
            </a:xfrm>
            <a:prstGeom prst="rect">
              <a:avLst/>
            </a:prstGeom>
          </p:spPr>
          <p:txBody>
            <a:bodyPr wrap="square">
              <a:spAutoFit/>
            </a:bodyPr>
            <a:lstStyle/>
            <a:p>
              <a:pPr algn="just"/>
              <a:r>
                <a:rPr lang="vi-VN" sz="2600" dirty="0">
                  <a:latin typeface="Calibri" panose="020F0502020204030204" pitchFamily="34" charset="0"/>
                  <a:cs typeface="Calibri" panose="020F0502020204030204" pitchFamily="34" charset="0"/>
                </a:rPr>
                <a:t>Tiếng đàn bay ra vườn. Vài cánh ngọc lan êm ái rụng xuống nền đất mát rượi. Dưới đường, lũ trẻ rủ nhau thả những chiếc thuyền gấp bằng giấy trên những vũng nước mưa. Ngoài Hồ Tây, dân chài đang tung lưới bắt cá. Hoa mười giờ nở đỏ quanh các lối đi ven hồ. Bóng mấy con chim bồ câu lướt nhanh trên những mái nhà cao thấp.</a:t>
              </a:r>
              <a:endParaRPr lang="en-US" sz="2600" dirty="0"/>
            </a:p>
          </p:txBody>
        </p:sp>
      </p:grpSp>
      <p:pic>
        <p:nvPicPr>
          <p:cNvPr id="17" name="Picture 16"/>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20826" t="1154" r="59417" b="49002"/>
          <a:stretch/>
        </p:blipFill>
        <p:spPr>
          <a:xfrm>
            <a:off x="10380847" y="3479742"/>
            <a:ext cx="1935103" cy="3418318"/>
          </a:xfrm>
          <a:prstGeom prst="rect">
            <a:avLst/>
          </a:prstGeom>
        </p:spPr>
      </p:pic>
      <p:sp>
        <p:nvSpPr>
          <p:cNvPr id="24" name="Pentagon 23"/>
          <p:cNvSpPr/>
          <p:nvPr/>
        </p:nvSpPr>
        <p:spPr>
          <a:xfrm>
            <a:off x="0" y="0"/>
            <a:ext cx="2637692" cy="791308"/>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2">
            <a:extLst>
              <a:ext uri="{FF2B5EF4-FFF2-40B4-BE49-F238E27FC236}">
                <a16:creationId xmlns:a16="http://schemas.microsoft.com/office/drawing/2014/main" id="{4F3C4EC6-5AF0-E92B-1516-7A4E843CF515}"/>
              </a:ext>
            </a:extLst>
          </p:cNvPr>
          <p:cNvSpPr/>
          <p:nvPr/>
        </p:nvSpPr>
        <p:spPr>
          <a:xfrm>
            <a:off x="1251252" y="2949172"/>
            <a:ext cx="1309067" cy="402439"/>
          </a:xfrm>
          <a:custGeom>
            <a:avLst/>
            <a:gdLst>
              <a:gd name="connsiteX0" fmla="*/ 0 w 1309067"/>
              <a:gd name="connsiteY0" fmla="*/ 67075 h 402439"/>
              <a:gd name="connsiteX1" fmla="*/ 67075 w 1309067"/>
              <a:gd name="connsiteY1" fmla="*/ 0 h 402439"/>
              <a:gd name="connsiteX2" fmla="*/ 642784 w 1309067"/>
              <a:gd name="connsiteY2" fmla="*/ 0 h 402439"/>
              <a:gd name="connsiteX3" fmla="*/ 1241992 w 1309067"/>
              <a:gd name="connsiteY3" fmla="*/ 0 h 402439"/>
              <a:gd name="connsiteX4" fmla="*/ 1309067 w 1309067"/>
              <a:gd name="connsiteY4" fmla="*/ 67075 h 402439"/>
              <a:gd name="connsiteX5" fmla="*/ 1309067 w 1309067"/>
              <a:gd name="connsiteY5" fmla="*/ 335364 h 402439"/>
              <a:gd name="connsiteX6" fmla="*/ 1241992 w 1309067"/>
              <a:gd name="connsiteY6" fmla="*/ 402439 h 402439"/>
              <a:gd name="connsiteX7" fmla="*/ 689781 w 1309067"/>
              <a:gd name="connsiteY7" fmla="*/ 402439 h 402439"/>
              <a:gd name="connsiteX8" fmla="*/ 67075 w 1309067"/>
              <a:gd name="connsiteY8" fmla="*/ 402439 h 402439"/>
              <a:gd name="connsiteX9" fmla="*/ 0 w 1309067"/>
              <a:gd name="connsiteY9" fmla="*/ 335364 h 402439"/>
              <a:gd name="connsiteX10" fmla="*/ 0 w 1309067"/>
              <a:gd name="connsiteY10" fmla="*/ 67075 h 40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9067" h="402439" extrusionOk="0">
                <a:moveTo>
                  <a:pt x="0" y="67075"/>
                </a:moveTo>
                <a:cubicBezTo>
                  <a:pt x="-2123" y="26061"/>
                  <a:pt x="32213" y="2107"/>
                  <a:pt x="67075" y="0"/>
                </a:cubicBezTo>
                <a:cubicBezTo>
                  <a:pt x="315489" y="13380"/>
                  <a:pt x="487727" y="23436"/>
                  <a:pt x="642784" y="0"/>
                </a:cubicBezTo>
                <a:cubicBezTo>
                  <a:pt x="797841" y="-23436"/>
                  <a:pt x="1052246" y="6949"/>
                  <a:pt x="1241992" y="0"/>
                </a:cubicBezTo>
                <a:cubicBezTo>
                  <a:pt x="1283114" y="7725"/>
                  <a:pt x="1311247" y="33226"/>
                  <a:pt x="1309067" y="67075"/>
                </a:cubicBezTo>
                <a:cubicBezTo>
                  <a:pt x="1314195" y="162502"/>
                  <a:pt x="1309809" y="228259"/>
                  <a:pt x="1309067" y="335364"/>
                </a:cubicBezTo>
                <a:cubicBezTo>
                  <a:pt x="1305277" y="375486"/>
                  <a:pt x="1284517" y="408309"/>
                  <a:pt x="1241992" y="402439"/>
                </a:cubicBezTo>
                <a:cubicBezTo>
                  <a:pt x="1007353" y="408505"/>
                  <a:pt x="832788" y="404739"/>
                  <a:pt x="689781" y="402439"/>
                </a:cubicBezTo>
                <a:cubicBezTo>
                  <a:pt x="546774" y="400139"/>
                  <a:pt x="292235" y="432214"/>
                  <a:pt x="67075" y="402439"/>
                </a:cubicBezTo>
                <a:cubicBezTo>
                  <a:pt x="30707" y="409325"/>
                  <a:pt x="4479" y="376679"/>
                  <a:pt x="0" y="335364"/>
                </a:cubicBezTo>
                <a:cubicBezTo>
                  <a:pt x="-3146" y="245426"/>
                  <a:pt x="2191" y="150325"/>
                  <a:pt x="0" y="67075"/>
                </a:cubicBezTo>
                <a:close/>
              </a:path>
            </a:pathLst>
          </a:custGeom>
          <a:noFill/>
          <a:ln w="28575">
            <a:solidFill>
              <a:srgbClr val="FF00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Rectangle: Rounded Corners 22">
            <a:extLst>
              <a:ext uri="{FF2B5EF4-FFF2-40B4-BE49-F238E27FC236}">
                <a16:creationId xmlns:a16="http://schemas.microsoft.com/office/drawing/2014/main" id="{4F3C4EC6-5AF0-E92B-1516-7A4E843CF515}"/>
              </a:ext>
            </a:extLst>
          </p:cNvPr>
          <p:cNvSpPr/>
          <p:nvPr/>
        </p:nvSpPr>
        <p:spPr>
          <a:xfrm>
            <a:off x="4541519" y="2930018"/>
            <a:ext cx="894081" cy="402439"/>
          </a:xfrm>
          <a:custGeom>
            <a:avLst/>
            <a:gdLst>
              <a:gd name="connsiteX0" fmla="*/ 0 w 894081"/>
              <a:gd name="connsiteY0" fmla="*/ 67075 h 402439"/>
              <a:gd name="connsiteX1" fmla="*/ 67075 w 894081"/>
              <a:gd name="connsiteY1" fmla="*/ 0 h 402439"/>
              <a:gd name="connsiteX2" fmla="*/ 439441 w 894081"/>
              <a:gd name="connsiteY2" fmla="*/ 0 h 402439"/>
              <a:gd name="connsiteX3" fmla="*/ 827006 w 894081"/>
              <a:gd name="connsiteY3" fmla="*/ 0 h 402439"/>
              <a:gd name="connsiteX4" fmla="*/ 894081 w 894081"/>
              <a:gd name="connsiteY4" fmla="*/ 67075 h 402439"/>
              <a:gd name="connsiteX5" fmla="*/ 894081 w 894081"/>
              <a:gd name="connsiteY5" fmla="*/ 335364 h 402439"/>
              <a:gd name="connsiteX6" fmla="*/ 827006 w 894081"/>
              <a:gd name="connsiteY6" fmla="*/ 402439 h 402439"/>
              <a:gd name="connsiteX7" fmla="*/ 469838 w 894081"/>
              <a:gd name="connsiteY7" fmla="*/ 402439 h 402439"/>
              <a:gd name="connsiteX8" fmla="*/ 67075 w 894081"/>
              <a:gd name="connsiteY8" fmla="*/ 402439 h 402439"/>
              <a:gd name="connsiteX9" fmla="*/ 0 w 894081"/>
              <a:gd name="connsiteY9" fmla="*/ 335364 h 402439"/>
              <a:gd name="connsiteX10" fmla="*/ 0 w 894081"/>
              <a:gd name="connsiteY10" fmla="*/ 67075 h 40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4081" h="402439" extrusionOk="0">
                <a:moveTo>
                  <a:pt x="0" y="67075"/>
                </a:moveTo>
                <a:cubicBezTo>
                  <a:pt x="-2123" y="26061"/>
                  <a:pt x="32213" y="2107"/>
                  <a:pt x="67075" y="0"/>
                </a:cubicBezTo>
                <a:cubicBezTo>
                  <a:pt x="152519" y="4962"/>
                  <a:pt x="310236" y="-9137"/>
                  <a:pt x="439441" y="0"/>
                </a:cubicBezTo>
                <a:cubicBezTo>
                  <a:pt x="568646" y="9137"/>
                  <a:pt x="675769" y="-4406"/>
                  <a:pt x="827006" y="0"/>
                </a:cubicBezTo>
                <a:cubicBezTo>
                  <a:pt x="868128" y="7725"/>
                  <a:pt x="896261" y="33226"/>
                  <a:pt x="894081" y="67075"/>
                </a:cubicBezTo>
                <a:cubicBezTo>
                  <a:pt x="899209" y="162502"/>
                  <a:pt x="894823" y="228259"/>
                  <a:pt x="894081" y="335364"/>
                </a:cubicBezTo>
                <a:cubicBezTo>
                  <a:pt x="890291" y="375486"/>
                  <a:pt x="869531" y="408309"/>
                  <a:pt x="827006" y="402439"/>
                </a:cubicBezTo>
                <a:cubicBezTo>
                  <a:pt x="689610" y="415602"/>
                  <a:pt x="641276" y="402633"/>
                  <a:pt x="469838" y="402439"/>
                </a:cubicBezTo>
                <a:cubicBezTo>
                  <a:pt x="298400" y="402245"/>
                  <a:pt x="241653" y="392484"/>
                  <a:pt x="67075" y="402439"/>
                </a:cubicBezTo>
                <a:cubicBezTo>
                  <a:pt x="30707" y="409325"/>
                  <a:pt x="4479" y="376679"/>
                  <a:pt x="0" y="335364"/>
                </a:cubicBezTo>
                <a:cubicBezTo>
                  <a:pt x="-3146" y="245426"/>
                  <a:pt x="2191" y="150325"/>
                  <a:pt x="0" y="67075"/>
                </a:cubicBezTo>
                <a:close/>
              </a:path>
            </a:pathLst>
          </a:custGeom>
          <a:noFill/>
          <a:ln w="28575">
            <a:solidFill>
              <a:srgbClr val="FF00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9" name="TextBox 28">
            <a:extLst>
              <a:ext uri="{FF2B5EF4-FFF2-40B4-BE49-F238E27FC236}">
                <a16:creationId xmlns:a16="http://schemas.microsoft.com/office/drawing/2014/main" id="{34327CB5-868B-16A3-654C-546C8EA1F6B2}"/>
              </a:ext>
            </a:extLst>
          </p:cNvPr>
          <p:cNvSpPr txBox="1"/>
          <p:nvPr/>
        </p:nvSpPr>
        <p:spPr>
          <a:xfrm>
            <a:off x="-75687" y="-121487"/>
            <a:ext cx="2381268" cy="954107"/>
          </a:xfrm>
          <a:prstGeom prst="rect">
            <a:avLst/>
          </a:prstGeom>
          <a:noFill/>
        </p:spPr>
        <p:txBody>
          <a:bodyPr wrap="square" rtlCol="0">
            <a:spAutoFit/>
          </a:bodyPr>
          <a:lstStyle/>
          <a:p>
            <a:pPr algn="ct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Luyện</a:t>
            </a:r>
            <a:r>
              <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 </a:t>
            </a: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đọc</a:t>
            </a:r>
            <a:r>
              <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 </a:t>
            </a:r>
            <a:br>
              <a:rPr lang="vi-VN"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b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nối</a:t>
            </a:r>
            <a:r>
              <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 </a:t>
            </a: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tiếp</a:t>
            </a:r>
            <a:r>
              <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 </a:t>
            </a:r>
            <a:r>
              <a:rPr lang="en-US" sz="2800" b="1" dirty="0" err="1">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rPr>
              <a:t>câu</a:t>
            </a:r>
            <a:endParaRPr lang="en-US" sz="2800" b="1" dirty="0">
              <a:ln w="9525">
                <a:solidFill>
                  <a:srgbClr val="0070C0"/>
                </a:solidFill>
                <a:prstDash val="solid"/>
              </a:ln>
              <a:solidFill>
                <a:srgbClr val="00B0F0"/>
              </a:solidFill>
              <a:effectLst>
                <a:glow rad="63500">
                  <a:schemeClr val="accent6">
                    <a:satMod val="175000"/>
                    <a:alpha val="40000"/>
                  </a:schemeClr>
                </a:glow>
                <a:outerShdw blurRad="12700" dist="38100" dir="2700000" algn="tl" rotWithShape="0">
                  <a:srgbClr val="FFFF99"/>
                </a:outerShdw>
              </a:effectLst>
              <a:latin typeface="UVN Banh Mi" pitchFamily="2" charset="0"/>
            </a:endParaRPr>
          </a:p>
        </p:txBody>
      </p:sp>
    </p:spTree>
    <p:controls>
      <mc:AlternateContent xmlns:mc="http://schemas.openxmlformats.org/markup-compatibility/2006">
        <mc:Choice xmlns:v="urn:schemas-microsoft-com:vml" Requires="v">
          <p:control name="TextBox1" r:id="rId1" imgW="4015800" imgH="762120"/>
        </mc:Choice>
        <mc:Fallback>
          <p:control name="TextBox1" r:id="rId1" imgW="4015800" imgH="762120">
            <p:pic>
              <p:nvPicPr>
                <p:cNvPr id="26" name="TextBox1">
                  <a:extLst>
                    <a:ext uri="{FF2B5EF4-FFF2-40B4-BE49-F238E27FC236}">
                      <a16:creationId xmlns:a16="http://schemas.microsoft.com/office/drawing/2014/main" id="{D8A0A588-53B2-95F9-2ED5-FD77EF0B2D27}"/>
                    </a:ext>
                  </a:extLst>
                </p:cNvPr>
                <p:cNvPicPr>
                  <a:picLocks/>
                </p:cNvPicPr>
                <p:nvPr/>
              </p:nvPicPr>
              <p:blipFill>
                <a:blip r:embed="rId8"/>
                <a:stretch>
                  <a:fillRect/>
                </a:stretch>
              </p:blipFill>
              <p:spPr>
                <a:xfrm>
                  <a:off x="4018518" y="1373884"/>
                  <a:ext cx="4012108" cy="760257"/>
                </a:xfrm>
                <a:prstGeom prst="rect">
                  <a:avLst/>
                </a:prstGeom>
              </p:spPr>
            </p:pic>
          </p:control>
        </mc:Fallback>
      </mc:AlternateContent>
    </p:controls>
    <p:extLst>
      <p:ext uri="{BB962C8B-B14F-4D97-AF65-F5344CB8AC3E}">
        <p14:creationId xmlns:p14="http://schemas.microsoft.com/office/powerpoint/2010/main" val="364254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ÂM-THANH-XOAY.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125"/>
          <a:stretch/>
        </p:blipFill>
        <p:spPr>
          <a:xfrm>
            <a:off x="0" y="0"/>
            <a:ext cx="12192000" cy="6858000"/>
          </a:xfrm>
          <a:prstGeom prst="rect">
            <a:avLst/>
          </a:prstGeom>
        </p:spPr>
      </p:pic>
      <p:sp>
        <p:nvSpPr>
          <p:cNvPr id="10" name="Rounded Rectangle 9"/>
          <p:cNvSpPr/>
          <p:nvPr/>
        </p:nvSpPr>
        <p:spPr>
          <a:xfrm>
            <a:off x="2336801" y="1713186"/>
            <a:ext cx="7874000" cy="4078014"/>
          </a:xfrm>
          <a:prstGeom prst="roundRect">
            <a:avLst/>
          </a:prstGeom>
          <a:solidFill>
            <a:schemeClr val="bg1"/>
          </a:solidFill>
          <a:ln w="38100">
            <a:solidFill>
              <a:srgbClr val="D90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6F1B4E9-9787-3A8F-8996-B7FB5C18D98F}"/>
              </a:ext>
            </a:extLst>
          </p:cNvPr>
          <p:cNvGrpSpPr/>
          <p:nvPr/>
        </p:nvGrpSpPr>
        <p:grpSpPr>
          <a:xfrm>
            <a:off x="1208406" y="439755"/>
            <a:ext cx="9775187" cy="1107996"/>
            <a:chOff x="2901644" y="292595"/>
            <a:chExt cx="11785684" cy="1107996"/>
          </a:xfrm>
        </p:grpSpPr>
        <p:sp>
          <p:nvSpPr>
            <p:cNvPr id="5" name="TextBox 4">
              <a:extLst>
                <a:ext uri="{FF2B5EF4-FFF2-40B4-BE49-F238E27FC236}">
                  <a16:creationId xmlns:a16="http://schemas.microsoft.com/office/drawing/2014/main" id="{85B87CC5-7034-7D81-AAD3-05F27FA76D3F}"/>
                </a:ext>
              </a:extLst>
            </p:cNvPr>
            <p:cNvSpPr txBox="1"/>
            <p:nvPr/>
          </p:nvSpPr>
          <p:spPr>
            <a:xfrm>
              <a:off x="2941085" y="292595"/>
              <a:ext cx="11706802" cy="1107996"/>
            </a:xfrm>
            <a:prstGeom prst="rect">
              <a:avLst/>
            </a:prstGeom>
            <a:noFill/>
          </p:spPr>
          <p:txBody>
            <a:bodyPr wrap="square" rtlCol="0">
              <a:spAutoFit/>
            </a:bodyPr>
            <a:lstStyle/>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Giải thích nghĩa từ khó hiểu</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6" name="TextBox 5">
              <a:extLst>
                <a:ext uri="{FF2B5EF4-FFF2-40B4-BE49-F238E27FC236}">
                  <a16:creationId xmlns:a16="http://schemas.microsoft.com/office/drawing/2014/main" id="{664B3B1A-5D9F-4567-F89F-C652F35A3CEB}"/>
                </a:ext>
              </a:extLst>
            </p:cNvPr>
            <p:cNvSpPr txBox="1"/>
            <p:nvPr/>
          </p:nvSpPr>
          <p:spPr>
            <a:xfrm>
              <a:off x="2901644" y="292595"/>
              <a:ext cx="11785684" cy="1107996"/>
            </a:xfrm>
            <a:prstGeom prst="rect">
              <a:avLst/>
            </a:prstGeom>
            <a:noFill/>
          </p:spPr>
          <p:txBody>
            <a:bodyPr wrap="square" rtlCol="0">
              <a:spAutoFit/>
            </a:bodyPr>
            <a:lstStyle/>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Giải thích nghĩa từ khó hiểu</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sp>
        <p:nvSpPr>
          <p:cNvPr id="7" name="TextBox 6"/>
          <p:cNvSpPr txBox="1"/>
          <p:nvPr/>
        </p:nvSpPr>
        <p:spPr>
          <a:xfrm>
            <a:off x="5200306" y="1805519"/>
            <a:ext cx="2715569" cy="923330"/>
          </a:xfrm>
          <a:prstGeom prst="rect">
            <a:avLst/>
          </a:prstGeom>
          <a:noFill/>
        </p:spPr>
        <p:txBody>
          <a:bodyPr wrap="square" rtlCol="0">
            <a:spAutoFit/>
          </a:bodyPr>
          <a:lstStyle/>
          <a:p>
            <a:r>
              <a:rPr lang="vi-VN" sz="5400" dirty="0">
                <a:solidFill>
                  <a:srgbClr val="FF0000"/>
                </a:solidFill>
                <a:latin typeface="SVN-Kitten" pitchFamily="50" charset="0"/>
              </a:rPr>
              <a:t>vi ô long</a:t>
            </a:r>
            <a:endParaRPr lang="en-US" sz="5400" dirty="0">
              <a:solidFill>
                <a:srgbClr val="FF0000"/>
              </a:solidFill>
              <a:latin typeface="SVN-Kitten" pitchFamily="50" charset="0"/>
            </a:endParaRPr>
          </a:p>
        </p:txBody>
      </p:sp>
      <p:sp>
        <p:nvSpPr>
          <p:cNvPr id="8" name="TextBox 7"/>
          <p:cNvSpPr txBox="1"/>
          <p:nvPr/>
        </p:nvSpPr>
        <p:spPr>
          <a:xfrm>
            <a:off x="3200305" y="2528795"/>
            <a:ext cx="6715570" cy="584775"/>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còn gọi là vĩ cầm, một loại đàn bốn dây</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306" y="3130995"/>
            <a:ext cx="2418080" cy="2418080"/>
          </a:xfrm>
          <a:prstGeom prst="rect">
            <a:avLst/>
          </a:prstGeom>
        </p:spPr>
      </p:pic>
    </p:spTree>
    <p:extLst>
      <p:ext uri="{BB962C8B-B14F-4D97-AF65-F5344CB8AC3E}">
        <p14:creationId xmlns:p14="http://schemas.microsoft.com/office/powerpoint/2010/main" val="285460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125"/>
          <a:stretch/>
        </p:blipFill>
        <p:spPr>
          <a:xfrm>
            <a:off x="0" y="0"/>
            <a:ext cx="12192000" cy="6858000"/>
          </a:xfrm>
          <a:prstGeom prst="rect">
            <a:avLst/>
          </a:prstGeom>
        </p:spPr>
      </p:pic>
      <p:sp>
        <p:nvSpPr>
          <p:cNvPr id="10" name="Rounded Rectangle 9"/>
          <p:cNvSpPr/>
          <p:nvPr/>
        </p:nvSpPr>
        <p:spPr>
          <a:xfrm>
            <a:off x="2336801" y="1713186"/>
            <a:ext cx="7874000" cy="4078014"/>
          </a:xfrm>
          <a:prstGeom prst="roundRect">
            <a:avLst/>
          </a:prstGeom>
          <a:solidFill>
            <a:schemeClr val="bg1"/>
          </a:solidFill>
          <a:ln w="38100">
            <a:solidFill>
              <a:srgbClr val="D90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6F1B4E9-9787-3A8F-8996-B7FB5C18D98F}"/>
              </a:ext>
            </a:extLst>
          </p:cNvPr>
          <p:cNvGrpSpPr/>
          <p:nvPr/>
        </p:nvGrpSpPr>
        <p:grpSpPr>
          <a:xfrm>
            <a:off x="1208406" y="439755"/>
            <a:ext cx="9775187" cy="1107996"/>
            <a:chOff x="2901644" y="292595"/>
            <a:chExt cx="11785684" cy="1107996"/>
          </a:xfrm>
        </p:grpSpPr>
        <p:sp>
          <p:nvSpPr>
            <p:cNvPr id="5" name="TextBox 4">
              <a:extLst>
                <a:ext uri="{FF2B5EF4-FFF2-40B4-BE49-F238E27FC236}">
                  <a16:creationId xmlns:a16="http://schemas.microsoft.com/office/drawing/2014/main" id="{85B87CC5-7034-7D81-AAD3-05F27FA76D3F}"/>
                </a:ext>
              </a:extLst>
            </p:cNvPr>
            <p:cNvSpPr txBox="1"/>
            <p:nvPr/>
          </p:nvSpPr>
          <p:spPr>
            <a:xfrm>
              <a:off x="2941085" y="292595"/>
              <a:ext cx="11706802" cy="1107996"/>
            </a:xfrm>
            <a:prstGeom prst="rect">
              <a:avLst/>
            </a:prstGeom>
            <a:noFill/>
          </p:spPr>
          <p:txBody>
            <a:bodyPr wrap="square" rtlCol="0">
              <a:spAutoFit/>
            </a:bodyPr>
            <a:lstStyle/>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Giải thích nghĩa từ khó hiểu</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6" name="TextBox 5">
              <a:extLst>
                <a:ext uri="{FF2B5EF4-FFF2-40B4-BE49-F238E27FC236}">
                  <a16:creationId xmlns:a16="http://schemas.microsoft.com/office/drawing/2014/main" id="{664B3B1A-5D9F-4567-F89F-C652F35A3CEB}"/>
                </a:ext>
              </a:extLst>
            </p:cNvPr>
            <p:cNvSpPr txBox="1"/>
            <p:nvPr/>
          </p:nvSpPr>
          <p:spPr>
            <a:xfrm>
              <a:off x="2901644" y="292595"/>
              <a:ext cx="11785684" cy="1107996"/>
            </a:xfrm>
            <a:prstGeom prst="rect">
              <a:avLst/>
            </a:prstGeom>
            <a:noFill/>
          </p:spPr>
          <p:txBody>
            <a:bodyPr wrap="square" rtlCol="0">
              <a:spAutoFit/>
            </a:bodyPr>
            <a:lstStyle/>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Giải thích nghĩa từ khó hiểu</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sp>
        <p:nvSpPr>
          <p:cNvPr id="7" name="TextBox 6"/>
          <p:cNvSpPr txBox="1"/>
          <p:nvPr/>
        </p:nvSpPr>
        <p:spPr>
          <a:xfrm>
            <a:off x="5637186" y="1825005"/>
            <a:ext cx="2715569" cy="923330"/>
          </a:xfrm>
          <a:prstGeom prst="rect">
            <a:avLst/>
          </a:prstGeom>
          <a:noFill/>
        </p:spPr>
        <p:txBody>
          <a:bodyPr wrap="square" rtlCol="0">
            <a:spAutoFit/>
          </a:bodyPr>
          <a:lstStyle/>
          <a:p>
            <a:r>
              <a:rPr lang="vi-VN" sz="5400" dirty="0">
                <a:solidFill>
                  <a:srgbClr val="FF0000"/>
                </a:solidFill>
                <a:latin typeface="SVN-Kitten" pitchFamily="50" charset="0"/>
              </a:rPr>
              <a:t>ắc sê</a:t>
            </a:r>
            <a:endParaRPr lang="en-US" sz="5400" dirty="0">
              <a:solidFill>
                <a:srgbClr val="FF0000"/>
              </a:solidFill>
              <a:latin typeface="SVN-Kitten" pitchFamily="50" charset="0"/>
            </a:endParaRPr>
          </a:p>
        </p:txBody>
      </p:sp>
      <p:sp>
        <p:nvSpPr>
          <p:cNvPr id="8" name="TextBox 7"/>
          <p:cNvSpPr txBox="1"/>
          <p:nvPr/>
        </p:nvSpPr>
        <p:spPr>
          <a:xfrm>
            <a:off x="2875280" y="2484408"/>
            <a:ext cx="7660355" cy="584775"/>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Là cái cần có căng dây để kéo đàn vi ô l</a:t>
            </a:r>
            <a:r>
              <a:rPr lang="en-US" sz="3200" dirty="0">
                <a:latin typeface="Calibri" panose="020F0502020204030204" pitchFamily="34" charset="0"/>
                <a:cs typeface="Calibri" panose="020F0502020204030204" pitchFamily="34" charset="0"/>
              </a:rPr>
              <a:t>ô</a:t>
            </a:r>
            <a:r>
              <a:rPr lang="vi-VN" sz="3200" dirty="0">
                <a:latin typeface="Calibri" panose="020F0502020204030204" pitchFamily="34" charset="0"/>
                <a:cs typeface="Calibri" panose="020F0502020204030204" pitchFamily="34" charset="0"/>
              </a:rPr>
              <a:t>ng</a:t>
            </a:r>
            <a:endParaRPr lang="en-US" sz="32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 t="1" r="5929" b="-1630"/>
          <a:stretch/>
        </p:blipFill>
        <p:spPr>
          <a:xfrm>
            <a:off x="5074279" y="3098368"/>
            <a:ext cx="2043440" cy="2702560"/>
          </a:xfrm>
          <a:prstGeom prst="diagStripe">
            <a:avLst/>
          </a:prstGeom>
        </p:spPr>
      </p:pic>
    </p:spTree>
    <p:extLst>
      <p:ext uri="{BB962C8B-B14F-4D97-AF65-F5344CB8AC3E}">
        <p14:creationId xmlns:p14="http://schemas.microsoft.com/office/powerpoint/2010/main" val="138365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125"/>
          <a:stretch/>
        </p:blipFill>
        <p:spPr>
          <a:xfrm>
            <a:off x="0" y="0"/>
            <a:ext cx="12192000" cy="6858000"/>
          </a:xfrm>
          <a:prstGeom prst="rect">
            <a:avLst/>
          </a:prstGeom>
        </p:spPr>
      </p:pic>
      <p:sp>
        <p:nvSpPr>
          <p:cNvPr id="10" name="Rounded Rectangle 9"/>
          <p:cNvSpPr/>
          <p:nvPr/>
        </p:nvSpPr>
        <p:spPr>
          <a:xfrm>
            <a:off x="2336801" y="1713186"/>
            <a:ext cx="7874000" cy="4078014"/>
          </a:xfrm>
          <a:prstGeom prst="roundRect">
            <a:avLst/>
          </a:prstGeom>
          <a:solidFill>
            <a:schemeClr val="bg1"/>
          </a:solidFill>
          <a:ln w="38100">
            <a:solidFill>
              <a:srgbClr val="D90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6F1B4E9-9787-3A8F-8996-B7FB5C18D98F}"/>
              </a:ext>
            </a:extLst>
          </p:cNvPr>
          <p:cNvGrpSpPr/>
          <p:nvPr/>
        </p:nvGrpSpPr>
        <p:grpSpPr>
          <a:xfrm>
            <a:off x="1208406" y="439755"/>
            <a:ext cx="9775187" cy="1107996"/>
            <a:chOff x="2901644" y="292595"/>
            <a:chExt cx="11785684" cy="1107996"/>
          </a:xfrm>
        </p:grpSpPr>
        <p:sp>
          <p:nvSpPr>
            <p:cNvPr id="5" name="TextBox 4">
              <a:extLst>
                <a:ext uri="{FF2B5EF4-FFF2-40B4-BE49-F238E27FC236}">
                  <a16:creationId xmlns:a16="http://schemas.microsoft.com/office/drawing/2014/main" id="{85B87CC5-7034-7D81-AAD3-05F27FA76D3F}"/>
                </a:ext>
              </a:extLst>
            </p:cNvPr>
            <p:cNvSpPr txBox="1"/>
            <p:nvPr/>
          </p:nvSpPr>
          <p:spPr>
            <a:xfrm>
              <a:off x="2941085" y="292595"/>
              <a:ext cx="11706802" cy="1107996"/>
            </a:xfrm>
            <a:prstGeom prst="rect">
              <a:avLst/>
            </a:prstGeom>
            <a:noFill/>
          </p:spPr>
          <p:txBody>
            <a:bodyPr wrap="square" rtlCol="0">
              <a:spAutoFit/>
            </a:bodyPr>
            <a:lstStyle/>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Giải thích nghĩa từ khó hiểu</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6" name="TextBox 5">
              <a:extLst>
                <a:ext uri="{FF2B5EF4-FFF2-40B4-BE49-F238E27FC236}">
                  <a16:creationId xmlns:a16="http://schemas.microsoft.com/office/drawing/2014/main" id="{664B3B1A-5D9F-4567-F89F-C652F35A3CEB}"/>
                </a:ext>
              </a:extLst>
            </p:cNvPr>
            <p:cNvSpPr txBox="1"/>
            <p:nvPr/>
          </p:nvSpPr>
          <p:spPr>
            <a:xfrm>
              <a:off x="2901644" y="292595"/>
              <a:ext cx="11785684" cy="1107996"/>
            </a:xfrm>
            <a:prstGeom prst="rect">
              <a:avLst/>
            </a:prstGeom>
            <a:noFill/>
          </p:spPr>
          <p:txBody>
            <a:bodyPr wrap="square" rtlCol="0">
              <a:spAutoFit/>
            </a:bodyPr>
            <a:lstStyle/>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Giải thích nghĩa từ khó hiểu</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sp>
        <p:nvSpPr>
          <p:cNvPr id="7" name="TextBox 6"/>
          <p:cNvSpPr txBox="1"/>
          <p:nvPr/>
        </p:nvSpPr>
        <p:spPr>
          <a:xfrm>
            <a:off x="5200306" y="1805519"/>
            <a:ext cx="2715569" cy="923330"/>
          </a:xfrm>
          <a:prstGeom prst="rect">
            <a:avLst/>
          </a:prstGeom>
          <a:noFill/>
        </p:spPr>
        <p:txBody>
          <a:bodyPr wrap="square" rtlCol="0">
            <a:spAutoFit/>
          </a:bodyPr>
          <a:lstStyle/>
          <a:p>
            <a:r>
              <a:rPr lang="vi-VN" sz="5400" dirty="0">
                <a:solidFill>
                  <a:srgbClr val="FF0000"/>
                </a:solidFill>
                <a:latin typeface="SVN-Kitten" pitchFamily="50" charset="0"/>
              </a:rPr>
              <a:t>ngọc lan</a:t>
            </a:r>
            <a:endParaRPr lang="en-US" sz="5400" dirty="0">
              <a:solidFill>
                <a:srgbClr val="FF0000"/>
              </a:solidFill>
              <a:latin typeface="SVN-Kitten" pitchFamily="50" charset="0"/>
            </a:endParaRPr>
          </a:p>
        </p:txBody>
      </p:sp>
      <p:sp>
        <p:nvSpPr>
          <p:cNvPr id="8" name="TextBox 7"/>
          <p:cNvSpPr txBox="1"/>
          <p:nvPr/>
        </p:nvSpPr>
        <p:spPr>
          <a:xfrm>
            <a:off x="2651760" y="2528795"/>
            <a:ext cx="7264115" cy="584775"/>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Là một loài hoa lan đẹp, thuộc chi ngọc lan</a:t>
            </a:r>
            <a:endParaRPr lang="en-US" sz="3200" dirty="0">
              <a:latin typeface="Calibri" panose="020F0502020204030204" pitchFamily="34" charset="0"/>
              <a:cs typeface="Calibri" panose="020F0502020204030204" pitchFamily="34" charset="0"/>
            </a:endParaRPr>
          </a:p>
        </p:txBody>
      </p:sp>
      <p:pic>
        <p:nvPicPr>
          <p:cNvPr id="4098" name="Picture 2" descr="Hoa Ngọc Lan | Loài hoa của sự nhân từ và lòng nhân ái - Lio 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049" y="3113570"/>
            <a:ext cx="3137535" cy="243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33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125"/>
          <a:stretch/>
        </p:blipFill>
        <p:spPr>
          <a:xfrm>
            <a:off x="0" y="0"/>
            <a:ext cx="12192000" cy="6858000"/>
          </a:xfrm>
          <a:prstGeom prst="rect">
            <a:avLst/>
          </a:prstGeom>
        </p:spPr>
      </p:pic>
      <p:sp>
        <p:nvSpPr>
          <p:cNvPr id="10" name="Rounded Rectangle 9"/>
          <p:cNvSpPr/>
          <p:nvPr/>
        </p:nvSpPr>
        <p:spPr>
          <a:xfrm>
            <a:off x="1999279" y="1713186"/>
            <a:ext cx="8193442" cy="4423454"/>
          </a:xfrm>
          <a:prstGeom prst="roundRect">
            <a:avLst/>
          </a:prstGeom>
          <a:solidFill>
            <a:schemeClr val="bg1"/>
          </a:solidFill>
          <a:ln w="38100">
            <a:solidFill>
              <a:srgbClr val="D90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6F1B4E9-9787-3A8F-8996-B7FB5C18D98F}"/>
              </a:ext>
            </a:extLst>
          </p:cNvPr>
          <p:cNvGrpSpPr/>
          <p:nvPr/>
        </p:nvGrpSpPr>
        <p:grpSpPr>
          <a:xfrm>
            <a:off x="1208406" y="439755"/>
            <a:ext cx="9775187" cy="1107996"/>
            <a:chOff x="2901644" y="292595"/>
            <a:chExt cx="11785684" cy="1107996"/>
          </a:xfrm>
        </p:grpSpPr>
        <p:sp>
          <p:nvSpPr>
            <p:cNvPr id="5" name="TextBox 4">
              <a:extLst>
                <a:ext uri="{FF2B5EF4-FFF2-40B4-BE49-F238E27FC236}">
                  <a16:creationId xmlns:a16="http://schemas.microsoft.com/office/drawing/2014/main" id="{85B87CC5-7034-7D81-AAD3-05F27FA76D3F}"/>
                </a:ext>
              </a:extLst>
            </p:cNvPr>
            <p:cNvSpPr txBox="1"/>
            <p:nvPr/>
          </p:nvSpPr>
          <p:spPr>
            <a:xfrm>
              <a:off x="2941085" y="292595"/>
              <a:ext cx="11706802" cy="1107996"/>
            </a:xfrm>
            <a:prstGeom prst="rect">
              <a:avLst/>
            </a:prstGeom>
            <a:noFill/>
          </p:spPr>
          <p:txBody>
            <a:bodyPr wrap="square" rtlCol="0">
              <a:spAutoFit/>
            </a:bodyPr>
            <a:lstStyle/>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Giải thích nghĩa từ khó hiểu</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6" name="TextBox 5">
              <a:extLst>
                <a:ext uri="{FF2B5EF4-FFF2-40B4-BE49-F238E27FC236}">
                  <a16:creationId xmlns:a16="http://schemas.microsoft.com/office/drawing/2014/main" id="{664B3B1A-5D9F-4567-F89F-C652F35A3CEB}"/>
                </a:ext>
              </a:extLst>
            </p:cNvPr>
            <p:cNvSpPr txBox="1"/>
            <p:nvPr/>
          </p:nvSpPr>
          <p:spPr>
            <a:xfrm>
              <a:off x="2901644" y="292595"/>
              <a:ext cx="11785684" cy="1107996"/>
            </a:xfrm>
            <a:prstGeom prst="rect">
              <a:avLst/>
            </a:prstGeom>
            <a:noFill/>
          </p:spPr>
          <p:txBody>
            <a:bodyPr wrap="square" rtlCol="0">
              <a:spAutoFit/>
            </a:bodyPr>
            <a:lstStyle/>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Giải thích nghĩa từ khó hiểu</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sp>
        <p:nvSpPr>
          <p:cNvPr id="7" name="TextBox 6"/>
          <p:cNvSpPr txBox="1"/>
          <p:nvPr/>
        </p:nvSpPr>
        <p:spPr>
          <a:xfrm>
            <a:off x="4529746" y="1774743"/>
            <a:ext cx="4167214" cy="923330"/>
          </a:xfrm>
          <a:prstGeom prst="rect">
            <a:avLst/>
          </a:prstGeom>
          <a:noFill/>
        </p:spPr>
        <p:txBody>
          <a:bodyPr wrap="square" rtlCol="0">
            <a:spAutoFit/>
          </a:bodyPr>
          <a:lstStyle/>
          <a:p>
            <a:r>
              <a:rPr lang="vi-VN" sz="5400" dirty="0">
                <a:solidFill>
                  <a:srgbClr val="FF0000"/>
                </a:solidFill>
                <a:latin typeface="SVN-Kitten" pitchFamily="50" charset="0"/>
              </a:rPr>
              <a:t>hoa mười giờ</a:t>
            </a:r>
            <a:endParaRPr lang="en-US" sz="5400" dirty="0">
              <a:solidFill>
                <a:srgbClr val="FF0000"/>
              </a:solidFill>
              <a:latin typeface="SVN-Kitten" pitchFamily="50" charset="0"/>
            </a:endParaRPr>
          </a:p>
        </p:txBody>
      </p:sp>
      <p:sp>
        <p:nvSpPr>
          <p:cNvPr id="8" name="TextBox 7"/>
          <p:cNvSpPr txBox="1"/>
          <p:nvPr/>
        </p:nvSpPr>
        <p:spPr>
          <a:xfrm>
            <a:off x="2094752" y="2518014"/>
            <a:ext cx="8002494" cy="1077218"/>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Còn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rau sam hoa lớn là một loài cây thân mọng nước, nhỏ, nhiều nhánh, lớn nhanh</a:t>
            </a:r>
            <a:endParaRPr lang="en-US" sz="3200" dirty="0">
              <a:latin typeface="Calibri" panose="020F0502020204030204" pitchFamily="34" charset="0"/>
              <a:cs typeface="Calibri" panose="020F0502020204030204" pitchFamily="34" charset="0"/>
            </a:endParaRPr>
          </a:p>
        </p:txBody>
      </p:sp>
      <p:pic>
        <p:nvPicPr>
          <p:cNvPr id="7170" name="Picture 2" descr="Hoa mười giờ: Ý nghĩa, phân loại và cách trồng đơn gi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508" y="3677949"/>
            <a:ext cx="3866985" cy="2175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1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644" r="5891"/>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941" y="1460068"/>
            <a:ext cx="3435350" cy="45804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904" y="2760494"/>
            <a:ext cx="2184400" cy="3263116"/>
          </a:xfrm>
          <a:prstGeom prst="rect">
            <a:avLst/>
          </a:prstGeom>
        </p:spPr>
      </p:pic>
      <p:sp>
        <p:nvSpPr>
          <p:cNvPr id="8" name="Hình chữ nhật: Góc Tròn 1">
            <a:extLst>
              <a:ext uri="{FF2B5EF4-FFF2-40B4-BE49-F238E27FC236}">
                <a16:creationId xmlns:a16="http://schemas.microsoft.com/office/drawing/2014/main" id="{6A851486-12CD-20DC-8C03-541F7D51A7B8}"/>
              </a:ext>
            </a:extLst>
          </p:cNvPr>
          <p:cNvSpPr/>
          <p:nvPr/>
        </p:nvSpPr>
        <p:spPr>
          <a:xfrm>
            <a:off x="4968240" y="760983"/>
            <a:ext cx="7003069" cy="3765297"/>
          </a:xfrm>
          <a:custGeom>
            <a:avLst/>
            <a:gdLst>
              <a:gd name="connsiteX0" fmla="*/ 0 w 7003069"/>
              <a:gd name="connsiteY0" fmla="*/ 627562 h 3765297"/>
              <a:gd name="connsiteX1" fmla="*/ 627562 w 7003069"/>
              <a:gd name="connsiteY1" fmla="*/ 0 h 3765297"/>
              <a:gd name="connsiteX2" fmla="*/ 6375507 w 7003069"/>
              <a:gd name="connsiteY2" fmla="*/ 0 h 3765297"/>
              <a:gd name="connsiteX3" fmla="*/ 7003069 w 7003069"/>
              <a:gd name="connsiteY3" fmla="*/ 627562 h 3765297"/>
              <a:gd name="connsiteX4" fmla="*/ 7003069 w 7003069"/>
              <a:gd name="connsiteY4" fmla="*/ 3137735 h 3765297"/>
              <a:gd name="connsiteX5" fmla="*/ 6375507 w 7003069"/>
              <a:gd name="connsiteY5" fmla="*/ 3765297 h 3765297"/>
              <a:gd name="connsiteX6" fmla="*/ 627562 w 7003069"/>
              <a:gd name="connsiteY6" fmla="*/ 3765297 h 3765297"/>
              <a:gd name="connsiteX7" fmla="*/ 0 w 7003069"/>
              <a:gd name="connsiteY7" fmla="*/ 3137735 h 3765297"/>
              <a:gd name="connsiteX8" fmla="*/ 0 w 7003069"/>
              <a:gd name="connsiteY8" fmla="*/ 627562 h 376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3069" h="3765297" fill="none" extrusionOk="0">
                <a:moveTo>
                  <a:pt x="0" y="627562"/>
                </a:moveTo>
                <a:cubicBezTo>
                  <a:pt x="2167" y="339630"/>
                  <a:pt x="307779" y="44995"/>
                  <a:pt x="627562" y="0"/>
                </a:cubicBezTo>
                <a:cubicBezTo>
                  <a:pt x="3425146" y="72427"/>
                  <a:pt x="4264539" y="61419"/>
                  <a:pt x="6375507" y="0"/>
                </a:cubicBezTo>
                <a:cubicBezTo>
                  <a:pt x="6714444" y="-52702"/>
                  <a:pt x="6955851" y="266687"/>
                  <a:pt x="7003069" y="627562"/>
                </a:cubicBezTo>
                <a:cubicBezTo>
                  <a:pt x="7103945" y="1776502"/>
                  <a:pt x="6895756" y="2858925"/>
                  <a:pt x="7003069" y="3137735"/>
                </a:cubicBezTo>
                <a:cubicBezTo>
                  <a:pt x="7010261" y="3447827"/>
                  <a:pt x="6705401" y="3746577"/>
                  <a:pt x="6375507" y="3765297"/>
                </a:cubicBezTo>
                <a:cubicBezTo>
                  <a:pt x="4454278" y="3795124"/>
                  <a:pt x="3183768" y="3685991"/>
                  <a:pt x="627562" y="3765297"/>
                </a:cubicBezTo>
                <a:cubicBezTo>
                  <a:pt x="315238" y="3761423"/>
                  <a:pt x="-28115" y="3489888"/>
                  <a:pt x="0" y="3137735"/>
                </a:cubicBezTo>
                <a:cubicBezTo>
                  <a:pt x="50037" y="2101207"/>
                  <a:pt x="770" y="1382528"/>
                  <a:pt x="0" y="627562"/>
                </a:cubicBezTo>
                <a:close/>
              </a:path>
              <a:path w="7003069" h="3765297" stroke="0" extrusionOk="0">
                <a:moveTo>
                  <a:pt x="0" y="627562"/>
                </a:moveTo>
                <a:cubicBezTo>
                  <a:pt x="63838" y="298370"/>
                  <a:pt x="288768" y="16250"/>
                  <a:pt x="627562" y="0"/>
                </a:cubicBezTo>
                <a:cubicBezTo>
                  <a:pt x="2446387" y="123000"/>
                  <a:pt x="4195200" y="-96860"/>
                  <a:pt x="6375507" y="0"/>
                </a:cubicBezTo>
                <a:cubicBezTo>
                  <a:pt x="6693041" y="-22147"/>
                  <a:pt x="7005520" y="276028"/>
                  <a:pt x="7003069" y="627562"/>
                </a:cubicBezTo>
                <a:cubicBezTo>
                  <a:pt x="7006242" y="1068121"/>
                  <a:pt x="7097336" y="2682018"/>
                  <a:pt x="7003069" y="3137735"/>
                </a:cubicBezTo>
                <a:cubicBezTo>
                  <a:pt x="6950871" y="3503238"/>
                  <a:pt x="6655103" y="3754332"/>
                  <a:pt x="6375507" y="3765297"/>
                </a:cubicBezTo>
                <a:cubicBezTo>
                  <a:pt x="4501650" y="3604590"/>
                  <a:pt x="3160386" y="3804964"/>
                  <a:pt x="627562" y="3765297"/>
                </a:cubicBezTo>
                <a:cubicBezTo>
                  <a:pt x="243179" y="3757665"/>
                  <a:pt x="-40861" y="3465817"/>
                  <a:pt x="0" y="3137735"/>
                </a:cubicBezTo>
                <a:cubicBezTo>
                  <a:pt x="32216" y="2677001"/>
                  <a:pt x="57206" y="958355"/>
                  <a:pt x="0" y="627562"/>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8FC4464-F3DA-7A91-9924-BA6246BE0FE1}"/>
              </a:ext>
            </a:extLst>
          </p:cNvPr>
          <p:cNvSpPr txBox="1"/>
          <p:nvPr/>
        </p:nvSpPr>
        <p:spPr>
          <a:xfrm>
            <a:off x="5846686" y="906015"/>
            <a:ext cx="5561078" cy="646331"/>
          </a:xfrm>
          <a:prstGeom prst="rect">
            <a:avLst/>
          </a:prstGeom>
          <a:noFill/>
        </p:spPr>
        <p:txBody>
          <a:bodyPr wrap="square" rtlCol="0">
            <a:spAutoFit/>
          </a:bodyPr>
          <a:lstStyle/>
          <a:p>
            <a:pPr algn="ctr"/>
            <a:r>
              <a:rPr lang="en-US" sz="3600" b="1" dirty="0" err="1">
                <a:solidFill>
                  <a:srgbClr val="002060"/>
                </a:solidFill>
                <a:latin typeface="UTM Duepuntozero" panose="02040603050506020204" pitchFamily="18" charset="0"/>
              </a:rPr>
              <a:t>Thứ</a:t>
            </a:r>
            <a:r>
              <a:rPr lang="en-US" sz="3600" b="1" dirty="0">
                <a:solidFill>
                  <a:srgbClr val="002060"/>
                </a:solidFill>
                <a:latin typeface="UTM Duepuntozero" panose="02040603050506020204" pitchFamily="18" charset="0"/>
              </a:rPr>
              <a:t> … </a:t>
            </a:r>
            <a:r>
              <a:rPr lang="en-US" sz="3600" b="1" dirty="0" err="1">
                <a:solidFill>
                  <a:srgbClr val="002060"/>
                </a:solidFill>
                <a:latin typeface="UTM Duepuntozero" panose="02040603050506020204" pitchFamily="18" charset="0"/>
              </a:rPr>
              <a:t>ngày</a:t>
            </a:r>
            <a:r>
              <a:rPr lang="en-US" sz="3600" b="1" dirty="0">
                <a:solidFill>
                  <a:srgbClr val="002060"/>
                </a:solidFill>
                <a:latin typeface="UTM Duepuntozero" panose="02040603050506020204" pitchFamily="18" charset="0"/>
              </a:rPr>
              <a:t> … </a:t>
            </a:r>
            <a:r>
              <a:rPr lang="en-US" sz="3600" b="1" dirty="0" err="1">
                <a:solidFill>
                  <a:srgbClr val="002060"/>
                </a:solidFill>
                <a:latin typeface="UTM Duepuntozero" panose="02040603050506020204" pitchFamily="18" charset="0"/>
              </a:rPr>
              <a:t>tháng</a:t>
            </a:r>
            <a:r>
              <a:rPr lang="en-US" sz="3600" b="1" dirty="0">
                <a:solidFill>
                  <a:srgbClr val="002060"/>
                </a:solidFill>
                <a:latin typeface="UTM Duepuntozero" panose="02040603050506020204" pitchFamily="18" charset="0"/>
              </a:rPr>
              <a:t> … </a:t>
            </a:r>
            <a:r>
              <a:rPr lang="en-US" sz="3600" b="1" dirty="0" err="1">
                <a:solidFill>
                  <a:srgbClr val="002060"/>
                </a:solidFill>
                <a:latin typeface="UTM Duepuntozero" panose="02040603050506020204" pitchFamily="18" charset="0"/>
              </a:rPr>
              <a:t>năm</a:t>
            </a:r>
            <a:r>
              <a:rPr lang="en-US" sz="3600" b="1" dirty="0">
                <a:solidFill>
                  <a:srgbClr val="002060"/>
                </a:solidFill>
                <a:latin typeface="UTM Duepuntozero" panose="02040603050506020204" pitchFamily="18" charset="0"/>
              </a:rPr>
              <a:t> …</a:t>
            </a:r>
          </a:p>
        </p:txBody>
      </p:sp>
      <p:sp>
        <p:nvSpPr>
          <p:cNvPr id="10" name="TextBox 9">
            <a:extLst>
              <a:ext uri="{FF2B5EF4-FFF2-40B4-BE49-F238E27FC236}">
                <a16:creationId xmlns:a16="http://schemas.microsoft.com/office/drawing/2014/main" id="{D0C86743-AA99-8F83-6A97-C9AE74FA3F0F}"/>
              </a:ext>
            </a:extLst>
          </p:cNvPr>
          <p:cNvSpPr txBox="1"/>
          <p:nvPr/>
        </p:nvSpPr>
        <p:spPr>
          <a:xfrm>
            <a:off x="7158838" y="1460068"/>
            <a:ext cx="2621871" cy="769441"/>
          </a:xfrm>
          <a:prstGeom prst="rect">
            <a:avLst/>
          </a:prstGeom>
          <a:noFill/>
          <a:effectLst>
            <a:glow rad="228600">
              <a:schemeClr val="accent3">
                <a:satMod val="175000"/>
                <a:alpha val="40000"/>
              </a:schemeClr>
            </a:glow>
          </a:effectLst>
        </p:spPr>
        <p:txBody>
          <a:bodyPr wrap="square" rtlCol="0">
            <a:spAutoFit/>
          </a:bodyPr>
          <a:lstStyle/>
          <a:p>
            <a:pPr algn="ctr"/>
            <a:r>
              <a:rPr lang="vi-VN" sz="4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Tiếng Việt</a:t>
            </a:r>
            <a:endParaRPr lang="en-US" sz="4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endParaRPr>
          </a:p>
        </p:txBody>
      </p:sp>
      <p:sp>
        <p:nvSpPr>
          <p:cNvPr id="11" name="TextBox 10">
            <a:extLst>
              <a:ext uri="{FF2B5EF4-FFF2-40B4-BE49-F238E27FC236}">
                <a16:creationId xmlns:a16="http://schemas.microsoft.com/office/drawing/2014/main" id="{A35F48E9-58F2-F5A1-6E61-56E49674BB10}"/>
              </a:ext>
            </a:extLst>
          </p:cNvPr>
          <p:cNvSpPr txBox="1"/>
          <p:nvPr/>
        </p:nvSpPr>
        <p:spPr>
          <a:xfrm>
            <a:off x="5461304" y="2148873"/>
            <a:ext cx="6324600" cy="830997"/>
          </a:xfrm>
          <a:prstGeom prst="rect">
            <a:avLst/>
          </a:prstGeom>
          <a:noFill/>
        </p:spPr>
        <p:txBody>
          <a:bodyPr wrap="square" rtlCol="0">
            <a:spAutoFit/>
          </a:bodyPr>
          <a:lstStyle/>
          <a:p>
            <a:pPr algn="ctr"/>
            <a:r>
              <a:rPr lang="vi-VN" sz="4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Kitten" pitchFamily="50" charset="0"/>
                <a:ea typeface="LNTH-LuoLuoNotangYuanTi 1" pitchFamily="2" charset="-128"/>
                <a:cs typeface="LNTH-LuoLuoNotangYuanTi 1" pitchFamily="2" charset="-128"/>
              </a:rPr>
              <a:t>Chủ đề: Nghệ sĩ tí hon</a:t>
            </a:r>
            <a:endParaRPr lang="en-US" sz="4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Kitten" pitchFamily="50" charset="0"/>
              <a:ea typeface="LNTH-LuoLuoNotangYuanTi 1" pitchFamily="2" charset="-128"/>
              <a:cs typeface="LNTH-LuoLuoNotangYuanTi 1" pitchFamily="2" charset="-128"/>
            </a:endParaRPr>
          </a:p>
        </p:txBody>
      </p:sp>
      <p:sp>
        <p:nvSpPr>
          <p:cNvPr id="12" name="TextBox 11">
            <a:extLst>
              <a:ext uri="{FF2B5EF4-FFF2-40B4-BE49-F238E27FC236}">
                <a16:creationId xmlns:a16="http://schemas.microsoft.com/office/drawing/2014/main" id="{A35F48E9-58F2-F5A1-6E61-56E49674BB10}"/>
              </a:ext>
            </a:extLst>
          </p:cNvPr>
          <p:cNvSpPr txBox="1"/>
          <p:nvPr/>
        </p:nvSpPr>
        <p:spPr>
          <a:xfrm>
            <a:off x="6348873" y="2643631"/>
            <a:ext cx="4241800" cy="830997"/>
          </a:xfrm>
          <a:prstGeom prst="rect">
            <a:avLst/>
          </a:prstGeom>
          <a:noFill/>
        </p:spPr>
        <p:txBody>
          <a:bodyPr wrap="square" rtlCol="0">
            <a:spAutoFit/>
          </a:bodyPr>
          <a:lstStyle/>
          <a:p>
            <a:pPr algn="ctr"/>
            <a:r>
              <a:rPr lang="en-US" sz="48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Bài 4 – </a:t>
            </a:r>
            <a:r>
              <a:rPr lang="en-US" sz="480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Tiết</a:t>
            </a:r>
            <a:r>
              <a:rPr lang="en-US" sz="48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vi-VN" sz="48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1:</a:t>
            </a:r>
            <a:endParaRPr lang="en-US" sz="48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nvGrpSpPr>
          <p:cNvPr id="13" name="Group 12"/>
          <p:cNvGrpSpPr/>
          <p:nvPr/>
        </p:nvGrpSpPr>
        <p:grpSpPr>
          <a:xfrm rot="1085535">
            <a:off x="5343855" y="3429654"/>
            <a:ext cx="6566078" cy="1133598"/>
            <a:chOff x="700285" y="1422734"/>
            <a:chExt cx="6566078" cy="1133598"/>
          </a:xfrm>
        </p:grpSpPr>
        <p:grpSp>
          <p:nvGrpSpPr>
            <p:cNvPr id="14" name="Group 13">
              <a:extLst>
                <a:ext uri="{FF2B5EF4-FFF2-40B4-BE49-F238E27FC236}">
                  <a16:creationId xmlns:a16="http://schemas.microsoft.com/office/drawing/2014/main" id="{82A28020-AC94-A1BA-9B14-41CA9A688775}"/>
                </a:ext>
              </a:extLst>
            </p:cNvPr>
            <p:cNvGrpSpPr/>
            <p:nvPr/>
          </p:nvGrpSpPr>
          <p:grpSpPr>
            <a:xfrm rot="20547167">
              <a:off x="700285" y="1422734"/>
              <a:ext cx="6566078" cy="931794"/>
              <a:chOff x="6044741" y="578513"/>
              <a:chExt cx="7053561" cy="931794"/>
            </a:xfrm>
          </p:grpSpPr>
          <p:sp>
            <p:nvSpPr>
              <p:cNvPr id="16" name="TextBox 15">
                <a:extLst>
                  <a:ext uri="{FF2B5EF4-FFF2-40B4-BE49-F238E27FC236}">
                    <a16:creationId xmlns:a16="http://schemas.microsoft.com/office/drawing/2014/main" id="{425B961B-D242-629D-48FA-536ADECF216E}"/>
                  </a:ext>
                </a:extLst>
              </p:cNvPr>
              <p:cNvSpPr txBox="1"/>
              <p:nvPr/>
            </p:nvSpPr>
            <p:spPr>
              <a:xfrm>
                <a:off x="6044741" y="578513"/>
                <a:ext cx="7053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T  ẾNG ĐÀN</a:t>
                </a:r>
                <a:endParaRPr kumimoji="0" lang="en-US" sz="54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17" name="TextBox 16">
                <a:extLst>
                  <a:ext uri="{FF2B5EF4-FFF2-40B4-BE49-F238E27FC236}">
                    <a16:creationId xmlns:a16="http://schemas.microsoft.com/office/drawing/2014/main" id="{AA7E427E-D8AF-EADF-7DEA-104247B5246C}"/>
                  </a:ext>
                </a:extLst>
              </p:cNvPr>
              <p:cNvSpPr txBox="1"/>
              <p:nvPr/>
            </p:nvSpPr>
            <p:spPr>
              <a:xfrm>
                <a:off x="6044826" y="586977"/>
                <a:ext cx="7053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Poky's" panose="020B0606040200020203" pitchFamily="34" charset="0"/>
                  </a:rPr>
                  <a:t>T</a:t>
                </a:r>
                <a:r>
                  <a:rPr lang="vi-VN" sz="5400" b="1"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  </a:t>
                </a:r>
                <a:r>
                  <a:rPr lang="vi-VN" sz="54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Ế</a:t>
                </a:r>
                <a:r>
                  <a:rPr lang="vi-VN" sz="54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N</a:t>
                </a:r>
                <a:r>
                  <a:rPr lang="vi-VN" sz="54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G</a:t>
                </a:r>
                <a:r>
                  <a:rPr kumimoji="0" lang="en-US" sz="54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vi-VN" sz="5400" b="1"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Đ</a:t>
                </a:r>
                <a:r>
                  <a:rPr lang="vi-VN" sz="5400" b="1"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À</a:t>
                </a:r>
                <a:r>
                  <a:rPr lang="vi-VN" sz="54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N</a:t>
                </a:r>
                <a:r>
                  <a:rPr kumimoji="0" lang="en-US" sz="54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rPr>
                  <a:t> </a:t>
                </a:r>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14145">
              <a:off x="2420881" y="1836456"/>
              <a:ext cx="692473" cy="747279"/>
            </a:xfrm>
            <a:prstGeom prst="rect">
              <a:avLst/>
            </a:prstGeom>
          </p:spPr>
        </p:pic>
      </p:grpSp>
    </p:spTree>
    <p:extLst>
      <p:ext uri="{BB962C8B-B14F-4D97-AF65-F5344CB8AC3E}">
        <p14:creationId xmlns:p14="http://schemas.microsoft.com/office/powerpoint/2010/main" val="1785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7" presetClass="entr" presetSubtype="10" fill="hold" nodeType="withEffect">
                                  <p:stCondLst>
                                    <p:cond delay="100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p:cTn id="12"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edge">
                                      <p:cBhvr>
                                        <p:cTn id="2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56F1B4E9-9787-3A8F-8996-B7FB5C18D98F}"/>
              </a:ext>
            </a:extLst>
          </p:cNvPr>
          <p:cNvGrpSpPr/>
          <p:nvPr/>
        </p:nvGrpSpPr>
        <p:grpSpPr>
          <a:xfrm>
            <a:off x="1175693" y="439755"/>
            <a:ext cx="9775187" cy="1107996"/>
            <a:chOff x="2862203" y="292595"/>
            <a:chExt cx="11785684" cy="1107996"/>
          </a:xfrm>
        </p:grpSpPr>
        <p:sp>
          <p:nvSpPr>
            <p:cNvPr id="4" name="TextBox 3">
              <a:extLst>
                <a:ext uri="{FF2B5EF4-FFF2-40B4-BE49-F238E27FC236}">
                  <a16:creationId xmlns:a16="http://schemas.microsoft.com/office/drawing/2014/main" id="{85B87CC5-7034-7D81-AAD3-05F27FA76D3F}"/>
                </a:ext>
              </a:extLst>
            </p:cNvPr>
            <p:cNvSpPr txBox="1"/>
            <p:nvPr/>
          </p:nvSpPr>
          <p:spPr>
            <a:xfrm>
              <a:off x="2941085" y="292595"/>
              <a:ext cx="11706802" cy="1107996"/>
            </a:xfrm>
            <a:prstGeom prst="rect">
              <a:avLst/>
            </a:prstGeom>
            <a:noFill/>
          </p:spPr>
          <p:txBody>
            <a:bodyPr wrap="square" rtlCol="0">
              <a:spAutoFit/>
            </a:bodyPr>
            <a:lstStyle/>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Luyện đọc trong nhóm</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5" name="TextBox 4">
              <a:extLst>
                <a:ext uri="{FF2B5EF4-FFF2-40B4-BE49-F238E27FC236}">
                  <a16:creationId xmlns:a16="http://schemas.microsoft.com/office/drawing/2014/main" id="{664B3B1A-5D9F-4567-F89F-C652F35A3CEB}"/>
                </a:ext>
              </a:extLst>
            </p:cNvPr>
            <p:cNvSpPr txBox="1"/>
            <p:nvPr/>
          </p:nvSpPr>
          <p:spPr>
            <a:xfrm>
              <a:off x="2862203" y="292595"/>
              <a:ext cx="11785684" cy="1107996"/>
            </a:xfrm>
            <a:prstGeom prst="rect">
              <a:avLst/>
            </a:prstGeom>
            <a:noFill/>
          </p:spPr>
          <p:txBody>
            <a:bodyPr wrap="square" rtlCol="0">
              <a:spAutoFit/>
            </a:bodyPr>
            <a:lstStyle/>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Luyện đọc trong nhóm</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4860" y="1753688"/>
            <a:ext cx="1603796" cy="2951100"/>
          </a:xfrm>
          <a:prstGeom prst="rect">
            <a:avLst/>
          </a:prstGeom>
        </p:spPr>
      </p:pic>
      <p:grpSp>
        <p:nvGrpSpPr>
          <p:cNvPr id="6" name="Group 5"/>
          <p:cNvGrpSpPr/>
          <p:nvPr/>
        </p:nvGrpSpPr>
        <p:grpSpPr>
          <a:xfrm>
            <a:off x="-434449" y="1329239"/>
            <a:ext cx="5649571" cy="3654884"/>
            <a:chOff x="-434449" y="1329239"/>
            <a:chExt cx="5649571" cy="3654884"/>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62171" y="772378"/>
              <a:ext cx="3654884" cy="4768605"/>
            </a:xfrm>
            <a:prstGeom prst="rect">
              <a:avLst/>
            </a:prstGeom>
          </p:spPr>
        </p:pic>
        <p:grpSp>
          <p:nvGrpSpPr>
            <p:cNvPr id="11" name="Group 10"/>
            <p:cNvGrpSpPr/>
            <p:nvPr/>
          </p:nvGrpSpPr>
          <p:grpSpPr>
            <a:xfrm>
              <a:off x="-434449" y="1893503"/>
              <a:ext cx="5649571" cy="2153212"/>
              <a:chOff x="137526" y="2051714"/>
              <a:chExt cx="5649571" cy="2153212"/>
            </a:xfrm>
          </p:grpSpPr>
          <p:sp>
            <p:nvSpPr>
              <p:cNvPr id="14" name="TextBox 13">
                <a:extLst>
                  <a:ext uri="{FF2B5EF4-FFF2-40B4-BE49-F238E27FC236}">
                    <a16:creationId xmlns:a16="http://schemas.microsoft.com/office/drawing/2014/main" id="{B7841643-29E4-A92F-4284-A80648DF5FA9}"/>
                  </a:ext>
                </a:extLst>
              </p:cNvPr>
              <p:cNvSpPr txBox="1"/>
              <p:nvPr/>
            </p:nvSpPr>
            <p:spPr>
              <a:xfrm>
                <a:off x="137526" y="2051714"/>
                <a:ext cx="5649571" cy="707886"/>
              </a:xfrm>
              <a:prstGeom prst="rect">
                <a:avLst/>
              </a:prstGeom>
              <a:noFill/>
            </p:spPr>
            <p:txBody>
              <a:bodyPr wrap="square" rtlCol="0">
                <a:spAutoFit/>
              </a:bodyPr>
              <a:lstStyle/>
              <a:p>
                <a:pPr algn="ctr"/>
                <a:r>
                  <a:rPr lang="en-US" sz="4000" b="1" dirty="0" err="1">
                    <a:ln w="9525">
                      <a:solidFill>
                        <a:srgbClr val="FFFAF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rPr>
                  <a:t>Yêu</a:t>
                </a:r>
                <a:r>
                  <a:rPr lang="en-US" sz="4000" b="1" dirty="0">
                    <a:ln w="9525">
                      <a:solidFill>
                        <a:srgbClr val="FFFAF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000" b="1" dirty="0" err="1">
                    <a:ln w="9525">
                      <a:solidFill>
                        <a:srgbClr val="FFFAF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rPr>
                  <a:t>cầu</a:t>
                </a:r>
                <a:endParaRPr lang="en-US" sz="4000" b="1" dirty="0">
                  <a:ln w="9525">
                    <a:solidFill>
                      <a:schemeClr val="bg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endParaRPr>
              </a:p>
            </p:txBody>
          </p:sp>
          <p:sp>
            <p:nvSpPr>
              <p:cNvPr id="15" name="TextBox 14"/>
              <p:cNvSpPr txBox="1"/>
              <p:nvPr/>
            </p:nvSpPr>
            <p:spPr>
              <a:xfrm>
                <a:off x="1765926" y="2669441"/>
                <a:ext cx="3860470" cy="429255"/>
              </a:xfrm>
              <a:prstGeom prst="rect">
                <a:avLst/>
              </a:prstGeom>
              <a:noFill/>
            </p:spPr>
            <p:txBody>
              <a:bodyPr wrap="square" rtlCol="0">
                <a:spAutoFit/>
              </a:bodyPr>
              <a:lstStyle/>
              <a:p>
                <a:r>
                  <a:rPr lang="en-US" sz="2000" b="1" dirty="0" err="1">
                    <a:latin typeface="SVN-Kitten" pitchFamily="50" charset="0"/>
                  </a:rPr>
                  <a:t>Phân</a:t>
                </a:r>
                <a:r>
                  <a:rPr lang="en-US" sz="2000" b="1" dirty="0">
                    <a:latin typeface="SVN-Kitten" pitchFamily="50" charset="0"/>
                  </a:rPr>
                  <a:t> </a:t>
                </a:r>
                <a:r>
                  <a:rPr lang="en-US" sz="2000" b="1" dirty="0" err="1">
                    <a:latin typeface="SVN-Kitten" pitchFamily="50" charset="0"/>
                  </a:rPr>
                  <a:t>công</a:t>
                </a:r>
                <a:r>
                  <a:rPr lang="en-US" sz="2000" b="1" dirty="0">
                    <a:latin typeface="SVN-Kitten" pitchFamily="50" charset="0"/>
                  </a:rPr>
                  <a:t> </a:t>
                </a:r>
                <a:r>
                  <a:rPr lang="en-US" sz="2000" b="1" dirty="0" err="1">
                    <a:latin typeface="SVN-Kitten" pitchFamily="50" charset="0"/>
                  </a:rPr>
                  <a:t>đọc</a:t>
                </a:r>
                <a:r>
                  <a:rPr lang="en-US" sz="2000" b="1" dirty="0">
                    <a:latin typeface="SVN-Kitten" pitchFamily="50" charset="0"/>
                  </a:rPr>
                  <a:t> </a:t>
                </a:r>
                <a:r>
                  <a:rPr lang="en-US" sz="2000" b="1" dirty="0" err="1">
                    <a:latin typeface="SVN-Kitten" pitchFamily="50" charset="0"/>
                  </a:rPr>
                  <a:t>theo</a:t>
                </a:r>
                <a:r>
                  <a:rPr lang="en-US" sz="2000" b="1" dirty="0">
                    <a:latin typeface="SVN-Kitten" pitchFamily="50" charset="0"/>
                  </a:rPr>
                  <a:t> </a:t>
                </a:r>
                <a:r>
                  <a:rPr lang="en-US" sz="2000" b="1" dirty="0" err="1">
                    <a:latin typeface="SVN-Kitten" pitchFamily="50" charset="0"/>
                  </a:rPr>
                  <a:t>đoạn</a:t>
                </a:r>
                <a:endParaRPr lang="en-US" sz="2000" b="1" dirty="0">
                  <a:latin typeface="SVN-Kitten" pitchFamily="50" charset="0"/>
                </a:endParaRPr>
              </a:p>
            </p:txBody>
          </p:sp>
          <p:sp>
            <p:nvSpPr>
              <p:cNvPr id="16" name="TextBox 15"/>
              <p:cNvSpPr txBox="1"/>
              <p:nvPr/>
            </p:nvSpPr>
            <p:spPr>
              <a:xfrm>
                <a:off x="1765926" y="3222556"/>
                <a:ext cx="3860470" cy="429255"/>
              </a:xfrm>
              <a:prstGeom prst="rect">
                <a:avLst/>
              </a:prstGeom>
              <a:noFill/>
            </p:spPr>
            <p:txBody>
              <a:bodyPr wrap="square" rtlCol="0">
                <a:spAutoFit/>
              </a:bodyPr>
              <a:lstStyle/>
              <a:p>
                <a:r>
                  <a:rPr lang="en-US" sz="2000" b="1" dirty="0" err="1">
                    <a:latin typeface="SVN-Kitten" pitchFamily="50" charset="0"/>
                  </a:rPr>
                  <a:t>Tất</a:t>
                </a:r>
                <a:r>
                  <a:rPr lang="en-US" sz="2000" b="1" dirty="0">
                    <a:latin typeface="SVN-Kitten" pitchFamily="50" charset="0"/>
                  </a:rPr>
                  <a:t> </a:t>
                </a:r>
                <a:r>
                  <a:rPr lang="en-US" sz="2000" b="1" dirty="0" err="1">
                    <a:latin typeface="SVN-Kitten" pitchFamily="50" charset="0"/>
                  </a:rPr>
                  <a:t>cả</a:t>
                </a:r>
                <a:r>
                  <a:rPr lang="en-US" sz="2000" b="1" dirty="0">
                    <a:latin typeface="SVN-Kitten" pitchFamily="50" charset="0"/>
                  </a:rPr>
                  <a:t> </a:t>
                </a:r>
                <a:r>
                  <a:rPr lang="en-US" sz="2000" b="1" dirty="0" err="1">
                    <a:latin typeface="SVN-Kitten" pitchFamily="50" charset="0"/>
                  </a:rPr>
                  <a:t>thành</a:t>
                </a:r>
                <a:r>
                  <a:rPr lang="en-US" sz="2000" b="1" dirty="0">
                    <a:latin typeface="SVN-Kitten" pitchFamily="50" charset="0"/>
                  </a:rPr>
                  <a:t> </a:t>
                </a:r>
                <a:r>
                  <a:rPr lang="en-US" sz="2000" b="1" dirty="0" err="1">
                    <a:latin typeface="SVN-Kitten" pitchFamily="50" charset="0"/>
                  </a:rPr>
                  <a:t>viên</a:t>
                </a:r>
                <a:r>
                  <a:rPr lang="en-US" sz="2000" b="1" dirty="0">
                    <a:latin typeface="SVN-Kitten" pitchFamily="50" charset="0"/>
                  </a:rPr>
                  <a:t> </a:t>
                </a:r>
                <a:r>
                  <a:rPr lang="en-US" sz="2000" b="1" dirty="0" err="1">
                    <a:latin typeface="SVN-Kitten" pitchFamily="50" charset="0"/>
                  </a:rPr>
                  <a:t>đều</a:t>
                </a:r>
                <a:r>
                  <a:rPr lang="en-US" sz="2000" b="1" dirty="0">
                    <a:latin typeface="SVN-Kitten" pitchFamily="50" charset="0"/>
                  </a:rPr>
                  <a:t> </a:t>
                </a:r>
                <a:r>
                  <a:rPr lang="en-US" sz="2000" b="1" dirty="0" err="1">
                    <a:latin typeface="SVN-Kitten" pitchFamily="50" charset="0"/>
                  </a:rPr>
                  <a:t>đọc</a:t>
                </a:r>
                <a:endParaRPr lang="en-US" sz="2000" b="1" dirty="0">
                  <a:latin typeface="SVN-Kitten" pitchFamily="50" charset="0"/>
                </a:endParaRPr>
              </a:p>
            </p:txBody>
          </p:sp>
          <p:sp>
            <p:nvSpPr>
              <p:cNvPr id="17" name="TextBox 16"/>
              <p:cNvSpPr txBox="1"/>
              <p:nvPr/>
            </p:nvSpPr>
            <p:spPr>
              <a:xfrm>
                <a:off x="1765926" y="3746071"/>
                <a:ext cx="3860470" cy="429255"/>
              </a:xfrm>
              <a:prstGeom prst="rect">
                <a:avLst/>
              </a:prstGeom>
              <a:noFill/>
            </p:spPr>
            <p:txBody>
              <a:bodyPr wrap="square" rtlCol="0">
                <a:spAutoFit/>
              </a:bodyPr>
              <a:lstStyle/>
              <a:p>
                <a:r>
                  <a:rPr lang="en-US" sz="2000" b="1" dirty="0" err="1">
                    <a:latin typeface="SVN-Kitten" pitchFamily="50" charset="0"/>
                  </a:rPr>
                  <a:t>Giải</a:t>
                </a:r>
                <a:r>
                  <a:rPr lang="en-US" sz="2000" b="1" dirty="0">
                    <a:latin typeface="SVN-Kitten" pitchFamily="50" charset="0"/>
                  </a:rPr>
                  <a:t> </a:t>
                </a:r>
                <a:r>
                  <a:rPr lang="en-US" sz="2000" b="1" dirty="0" err="1">
                    <a:latin typeface="SVN-Kitten" pitchFamily="50" charset="0"/>
                  </a:rPr>
                  <a:t>nghĩa</a:t>
                </a:r>
                <a:r>
                  <a:rPr lang="en-US" sz="2000" b="1" dirty="0">
                    <a:latin typeface="SVN-Kitten" pitchFamily="50" charset="0"/>
                  </a:rPr>
                  <a:t> </a:t>
                </a:r>
                <a:r>
                  <a:rPr lang="en-US" sz="2000" b="1" dirty="0" err="1">
                    <a:latin typeface="SVN-Kitten" pitchFamily="50" charset="0"/>
                  </a:rPr>
                  <a:t>từ</a:t>
                </a:r>
                <a:r>
                  <a:rPr lang="en-US" sz="2000" b="1" dirty="0">
                    <a:latin typeface="SVN-Kitten" pitchFamily="50" charset="0"/>
                  </a:rPr>
                  <a:t> </a:t>
                </a:r>
                <a:r>
                  <a:rPr lang="en-US" sz="2000" b="1" dirty="0" err="1">
                    <a:latin typeface="SVN-Kitten" pitchFamily="50" charset="0"/>
                  </a:rPr>
                  <a:t>cùng</a:t>
                </a:r>
                <a:r>
                  <a:rPr lang="en-US" sz="2000" b="1" dirty="0">
                    <a:latin typeface="SVN-Kitten" pitchFamily="50" charset="0"/>
                  </a:rPr>
                  <a:t> </a:t>
                </a:r>
                <a:r>
                  <a:rPr lang="en-US" sz="2000" b="1" dirty="0" err="1">
                    <a:latin typeface="SVN-Kitten" pitchFamily="50" charset="0"/>
                  </a:rPr>
                  <a:t>nhau</a:t>
                </a:r>
                <a:endParaRPr lang="en-US" sz="2000" b="1" dirty="0">
                  <a:latin typeface="SVN-Kitten" pitchFamily="50"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312" y="2568401"/>
                <a:ext cx="623614" cy="53451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312" y="3117296"/>
                <a:ext cx="623614" cy="53451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312" y="3670411"/>
                <a:ext cx="623614" cy="534515"/>
              </a:xfrm>
              <a:prstGeom prst="rect">
                <a:avLst/>
              </a:prstGeom>
            </p:spPr>
          </p:pic>
        </p:grpSp>
      </p:grpSp>
      <p:grpSp>
        <p:nvGrpSpPr>
          <p:cNvPr id="7" name="Group 6"/>
          <p:cNvGrpSpPr/>
          <p:nvPr/>
        </p:nvGrpSpPr>
        <p:grpSpPr>
          <a:xfrm>
            <a:off x="6260415" y="2389284"/>
            <a:ext cx="5649571" cy="4088428"/>
            <a:chOff x="6260415" y="2389284"/>
            <a:chExt cx="5649571" cy="4088428"/>
          </a:xfrm>
        </p:grpSpPr>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001512" y="1677479"/>
              <a:ext cx="4088428" cy="5512038"/>
            </a:xfrm>
            <a:prstGeom prst="rect">
              <a:avLst/>
            </a:prstGeom>
          </p:spPr>
        </p:pic>
        <p:grpSp>
          <p:nvGrpSpPr>
            <p:cNvPr id="25" name="Group 24"/>
            <p:cNvGrpSpPr/>
            <p:nvPr/>
          </p:nvGrpSpPr>
          <p:grpSpPr>
            <a:xfrm>
              <a:off x="6260415" y="3226342"/>
              <a:ext cx="5649571" cy="2060577"/>
              <a:chOff x="6340180" y="2037687"/>
              <a:chExt cx="5649571" cy="2060577"/>
            </a:xfrm>
          </p:grpSpPr>
          <p:sp>
            <p:nvSpPr>
              <p:cNvPr id="28" name="TextBox 27">
                <a:extLst>
                  <a:ext uri="{FF2B5EF4-FFF2-40B4-BE49-F238E27FC236}">
                    <a16:creationId xmlns:a16="http://schemas.microsoft.com/office/drawing/2014/main" id="{B7841643-29E4-A92F-4284-A80648DF5FA9}"/>
                  </a:ext>
                </a:extLst>
              </p:cNvPr>
              <p:cNvSpPr txBox="1"/>
              <p:nvPr/>
            </p:nvSpPr>
            <p:spPr>
              <a:xfrm>
                <a:off x="6340180" y="2037687"/>
                <a:ext cx="5649571" cy="707886"/>
              </a:xfrm>
              <a:prstGeom prst="rect">
                <a:avLst/>
              </a:prstGeom>
              <a:noFill/>
            </p:spPr>
            <p:txBody>
              <a:bodyPr wrap="square" rtlCol="0">
                <a:spAutoFit/>
              </a:bodyPr>
              <a:lstStyle/>
              <a:p>
                <a:pPr algn="ctr"/>
                <a:r>
                  <a:rPr lang="vi-VN" sz="4000" b="1" dirty="0">
                    <a:ln w="9525">
                      <a:solidFill>
                        <a:srgbClr val="FFFAF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rPr>
                  <a:t>Tiêu chí đánh giá</a:t>
                </a:r>
                <a:endParaRPr lang="en-US" sz="4000" b="1" dirty="0">
                  <a:ln w="9525">
                    <a:solidFill>
                      <a:schemeClr val="bg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endParaRPr>
              </a:p>
            </p:txBody>
          </p:sp>
          <p:grpSp>
            <p:nvGrpSpPr>
              <p:cNvPr id="29" name="Group 28"/>
              <p:cNvGrpSpPr/>
              <p:nvPr/>
            </p:nvGrpSpPr>
            <p:grpSpPr>
              <a:xfrm>
                <a:off x="7089549" y="2629552"/>
                <a:ext cx="1935181" cy="430865"/>
                <a:chOff x="7276884" y="3876167"/>
                <a:chExt cx="1978057" cy="461665"/>
              </a:xfrm>
            </p:grpSpPr>
            <p:sp>
              <p:nvSpPr>
                <p:cNvPr id="51" name="Rounded Rectangle 50"/>
                <p:cNvSpPr/>
                <p:nvPr/>
              </p:nvSpPr>
              <p:spPr>
                <a:xfrm>
                  <a:off x="7336791" y="3909677"/>
                  <a:ext cx="1918150" cy="378197"/>
                </a:xfrm>
                <a:prstGeom prst="roundRect">
                  <a:avLst/>
                </a:prstGeom>
                <a:solidFill>
                  <a:schemeClr val="accent2">
                    <a:lumMod val="60000"/>
                    <a:lumOff val="40000"/>
                  </a:schemeClr>
                </a:solidFill>
                <a:ln>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7276884" y="3876167"/>
                  <a:ext cx="389744" cy="461665"/>
                  <a:chOff x="7399728" y="3845481"/>
                  <a:chExt cx="389744" cy="461665"/>
                </a:xfrm>
              </p:grpSpPr>
              <p:sp>
                <p:nvSpPr>
                  <p:cNvPr id="54" name="Flowchart: Connector 53"/>
                  <p:cNvSpPr/>
                  <p:nvPr/>
                </p:nvSpPr>
                <p:spPr>
                  <a:xfrm>
                    <a:off x="7399728" y="3870995"/>
                    <a:ext cx="389744" cy="389744"/>
                  </a:xfrm>
                  <a:prstGeom prst="flowChartConnector">
                    <a:avLst/>
                  </a:prstGeom>
                  <a:solidFill>
                    <a:schemeClr val="accent2">
                      <a:lumMod val="60000"/>
                      <a:lumOff val="40000"/>
                    </a:schemeClr>
                  </a:solidFill>
                  <a:ln w="28575">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7442457" y="3845481"/>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1</a:t>
                    </a:r>
                  </a:p>
                </p:txBody>
              </p:sp>
            </p:grpSp>
            <p:sp>
              <p:nvSpPr>
                <p:cNvPr id="53" name="TextBox 52"/>
                <p:cNvSpPr txBox="1"/>
                <p:nvPr/>
              </p:nvSpPr>
              <p:spPr>
                <a:xfrm>
                  <a:off x="7721161" y="3906222"/>
                  <a:ext cx="123996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a:t>
                  </a:r>
                  <a:r>
                    <a:rPr lang="en-US" sz="2000" b="1" dirty="0" err="1">
                      <a:latin typeface="SVN-Kitten" pitchFamily="50" charset="0"/>
                    </a:rPr>
                    <a:t>đúng</a:t>
                  </a:r>
                  <a:endParaRPr lang="en-US" sz="2000" b="1" dirty="0">
                    <a:latin typeface="SVN-Kitten" pitchFamily="50" charset="0"/>
                  </a:endParaRPr>
                </a:p>
              </p:txBody>
            </p:sp>
          </p:grpSp>
          <p:grpSp>
            <p:nvGrpSpPr>
              <p:cNvPr id="30" name="Group 29"/>
              <p:cNvGrpSpPr/>
              <p:nvPr/>
            </p:nvGrpSpPr>
            <p:grpSpPr>
              <a:xfrm>
                <a:off x="7087469" y="3614704"/>
                <a:ext cx="2603410" cy="456446"/>
                <a:chOff x="7276884" y="3845858"/>
                <a:chExt cx="2661092" cy="489075"/>
              </a:xfrm>
            </p:grpSpPr>
            <p:sp>
              <p:nvSpPr>
                <p:cNvPr id="46" name="Rounded Rectangle 45"/>
                <p:cNvSpPr/>
                <p:nvPr/>
              </p:nvSpPr>
              <p:spPr>
                <a:xfrm>
                  <a:off x="7336790" y="3909677"/>
                  <a:ext cx="2569534" cy="378197"/>
                </a:xfrm>
                <a:prstGeom prst="roundRect">
                  <a:avLst/>
                </a:prstGeom>
                <a:solidFill>
                  <a:schemeClr val="accent2">
                    <a:lumMod val="60000"/>
                    <a:lumOff val="40000"/>
                  </a:schemeClr>
                </a:solidFill>
                <a:ln>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7276884" y="3845858"/>
                  <a:ext cx="389744" cy="461665"/>
                  <a:chOff x="7399728" y="3815172"/>
                  <a:chExt cx="389744" cy="461665"/>
                </a:xfrm>
              </p:grpSpPr>
              <p:sp>
                <p:nvSpPr>
                  <p:cNvPr id="49" name="Flowchart: Connector 48"/>
                  <p:cNvSpPr/>
                  <p:nvPr/>
                </p:nvSpPr>
                <p:spPr>
                  <a:xfrm>
                    <a:off x="7399728" y="3870995"/>
                    <a:ext cx="389744" cy="389744"/>
                  </a:xfrm>
                  <a:prstGeom prst="flowChartConnector">
                    <a:avLst/>
                  </a:prstGeom>
                  <a:solidFill>
                    <a:schemeClr val="accent2">
                      <a:lumMod val="60000"/>
                      <a:lumOff val="40000"/>
                    </a:schemeClr>
                  </a:solidFill>
                  <a:ln w="28575">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7406085" y="3815172"/>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3</a:t>
                    </a:r>
                  </a:p>
                </p:txBody>
              </p:sp>
            </p:grpSp>
            <p:sp>
              <p:nvSpPr>
                <p:cNvPr id="48" name="TextBox 47"/>
                <p:cNvSpPr txBox="1"/>
                <p:nvPr/>
              </p:nvSpPr>
              <p:spPr>
                <a:xfrm>
                  <a:off x="7645813" y="3906221"/>
                  <a:ext cx="2292163" cy="428712"/>
                </a:xfrm>
                <a:prstGeom prst="rect">
                  <a:avLst/>
                </a:prstGeom>
                <a:noFill/>
              </p:spPr>
              <p:txBody>
                <a:bodyPr wrap="square" rtlCol="0">
                  <a:spAutoFit/>
                </a:bodyPr>
                <a:lstStyle/>
                <a:p>
                  <a:r>
                    <a:rPr lang="en-US" sz="2000" b="1" dirty="0" err="1">
                      <a:latin typeface="SVN-Kitten" pitchFamily="50" charset="0"/>
                    </a:rPr>
                    <a:t>Ngắt</a:t>
                  </a:r>
                  <a:r>
                    <a:rPr lang="en-US" sz="2000" b="1" dirty="0">
                      <a:latin typeface="SVN-Kitten" pitchFamily="50" charset="0"/>
                    </a:rPr>
                    <a:t> </a:t>
                  </a:r>
                  <a:r>
                    <a:rPr lang="en-US" sz="2000" b="1" dirty="0" err="1">
                      <a:latin typeface="SVN-Kitten" pitchFamily="50" charset="0"/>
                    </a:rPr>
                    <a:t>nghỉ</a:t>
                  </a:r>
                  <a:r>
                    <a:rPr lang="en-US" sz="2000" b="1" dirty="0">
                      <a:latin typeface="SVN-Kitten" pitchFamily="50" charset="0"/>
                    </a:rPr>
                    <a:t> </a:t>
                  </a:r>
                  <a:r>
                    <a:rPr lang="en-US" sz="2000" b="1" dirty="0" err="1">
                      <a:latin typeface="SVN-Kitten" pitchFamily="50" charset="0"/>
                    </a:rPr>
                    <a:t>đúng</a:t>
                  </a:r>
                  <a:r>
                    <a:rPr lang="en-US" sz="2000" b="1" dirty="0">
                      <a:latin typeface="SVN-Kitten" pitchFamily="50" charset="0"/>
                    </a:rPr>
                    <a:t> </a:t>
                  </a:r>
                  <a:r>
                    <a:rPr lang="en-US" sz="2000" b="1" dirty="0" err="1">
                      <a:latin typeface="SVN-Kitten" pitchFamily="50" charset="0"/>
                    </a:rPr>
                    <a:t>chỗ</a:t>
                  </a:r>
                  <a:endParaRPr lang="en-US" sz="2000" b="1" dirty="0">
                    <a:latin typeface="SVN-Kitten" pitchFamily="50" charset="0"/>
                  </a:endParaRPr>
                </a:p>
              </p:txBody>
            </p:sp>
          </p:grpSp>
          <p:grpSp>
            <p:nvGrpSpPr>
              <p:cNvPr id="31" name="Group 30"/>
              <p:cNvGrpSpPr/>
              <p:nvPr/>
            </p:nvGrpSpPr>
            <p:grpSpPr>
              <a:xfrm>
                <a:off x="7087470" y="3102364"/>
                <a:ext cx="1935181" cy="430865"/>
                <a:chOff x="7276884" y="3845386"/>
                <a:chExt cx="1978057" cy="461665"/>
              </a:xfrm>
            </p:grpSpPr>
            <p:sp>
              <p:nvSpPr>
                <p:cNvPr id="41" name="Rounded Rectangle 40"/>
                <p:cNvSpPr/>
                <p:nvPr/>
              </p:nvSpPr>
              <p:spPr>
                <a:xfrm>
                  <a:off x="7336791" y="3909677"/>
                  <a:ext cx="1918150" cy="378197"/>
                </a:xfrm>
                <a:prstGeom prst="roundRect">
                  <a:avLst/>
                </a:prstGeom>
                <a:solidFill>
                  <a:schemeClr val="accent2">
                    <a:lumMod val="60000"/>
                    <a:lumOff val="40000"/>
                  </a:schemeClr>
                </a:solidFill>
                <a:ln>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7276884" y="3845386"/>
                  <a:ext cx="389744" cy="461665"/>
                  <a:chOff x="7399728" y="3814700"/>
                  <a:chExt cx="389744" cy="461665"/>
                </a:xfrm>
              </p:grpSpPr>
              <p:sp>
                <p:nvSpPr>
                  <p:cNvPr id="44" name="Flowchart: Connector 43"/>
                  <p:cNvSpPr/>
                  <p:nvPr/>
                </p:nvSpPr>
                <p:spPr>
                  <a:xfrm>
                    <a:off x="7399728" y="3870995"/>
                    <a:ext cx="389744" cy="389744"/>
                  </a:xfrm>
                  <a:prstGeom prst="flowChartConnector">
                    <a:avLst/>
                  </a:prstGeom>
                  <a:solidFill>
                    <a:schemeClr val="accent2">
                      <a:lumMod val="60000"/>
                      <a:lumOff val="40000"/>
                    </a:schemeClr>
                  </a:solidFill>
                  <a:ln w="28575">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7408940" y="3814700"/>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2</a:t>
                    </a:r>
                  </a:p>
                </p:txBody>
              </p:sp>
            </p:grpSp>
            <p:sp>
              <p:nvSpPr>
                <p:cNvPr id="43" name="TextBox 42"/>
                <p:cNvSpPr txBox="1"/>
                <p:nvPr/>
              </p:nvSpPr>
              <p:spPr>
                <a:xfrm>
                  <a:off x="7721161" y="3906222"/>
                  <a:ext cx="153378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to, </a:t>
                  </a:r>
                  <a:r>
                    <a:rPr lang="en-US" sz="2000" b="1" dirty="0" err="1">
                      <a:latin typeface="SVN-Kitten" pitchFamily="50" charset="0"/>
                    </a:rPr>
                    <a:t>rõ</a:t>
                  </a:r>
                  <a:endParaRPr lang="en-US" sz="2000" b="1" dirty="0">
                    <a:latin typeface="SVN-Kitten" pitchFamily="50" charset="0"/>
                  </a:endParaRPr>
                </a:p>
              </p:txBody>
            </p:sp>
          </p:grpSp>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38800" t="37423" r="38089" b="37801"/>
              <a:stretch/>
            </p:blipFill>
            <p:spPr>
              <a:xfrm>
                <a:off x="9103220" y="2629552"/>
                <a:ext cx="500391" cy="481026"/>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38800" t="37423" r="38089" b="37801"/>
              <a:stretch/>
            </p:blipFill>
            <p:spPr>
              <a:xfrm>
                <a:off x="9137971" y="3120268"/>
                <a:ext cx="500391" cy="481026"/>
              </a:xfrm>
              <a:prstGeom prst="rect">
                <a:avLst/>
              </a:prstGeom>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l="38800" t="37423" r="38089" b="37801"/>
              <a:stretch/>
            </p:blipFill>
            <p:spPr>
              <a:xfrm>
                <a:off x="9664419" y="3608903"/>
                <a:ext cx="500391" cy="481026"/>
              </a:xfrm>
              <a:prstGeom prst="rect">
                <a:avLst/>
              </a:prstGeom>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l="71854" t="70634" r="5035" b="4590"/>
              <a:stretch/>
            </p:blipFill>
            <p:spPr>
              <a:xfrm>
                <a:off x="9603611" y="2632031"/>
                <a:ext cx="500391" cy="481026"/>
              </a:xfrm>
              <a:prstGeom prst="rect">
                <a:avLst/>
              </a:prstGeom>
            </p:spPr>
          </p:pic>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71854" t="70634" r="5035" b="4590"/>
              <a:stretch/>
            </p:blipFill>
            <p:spPr>
              <a:xfrm>
                <a:off x="9612354" y="3106654"/>
                <a:ext cx="500391" cy="481026"/>
              </a:xfrm>
              <a:prstGeom prst="rect">
                <a:avLst/>
              </a:prstGeom>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71854" t="70634" r="5035" b="4590"/>
              <a:stretch/>
            </p:blipFill>
            <p:spPr>
              <a:xfrm>
                <a:off x="10138350" y="3601294"/>
                <a:ext cx="500391" cy="481026"/>
              </a:xfrm>
              <a:prstGeom prst="rect">
                <a:avLst/>
              </a:prstGeom>
            </p:spPr>
          </p:pic>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38341" t="4212" r="38548" b="71012"/>
              <a:stretch/>
            </p:blipFill>
            <p:spPr>
              <a:xfrm>
                <a:off x="10104002" y="2617926"/>
                <a:ext cx="500391" cy="481026"/>
              </a:xfrm>
              <a:prstGeom prst="rect">
                <a:avLst/>
              </a:prstGeom>
            </p:spPr>
          </p:pic>
          <p:pic>
            <p:nvPicPr>
              <p:cNvPr id="39" name="Picture 38"/>
              <p:cNvPicPr>
                <a:picLocks noChangeAspect="1"/>
              </p:cNvPicPr>
              <p:nvPr/>
            </p:nvPicPr>
            <p:blipFill rotWithShape="1">
              <a:blip r:embed="rId6" cstate="print">
                <a:extLst>
                  <a:ext uri="{28A0092B-C50C-407E-A947-70E740481C1C}">
                    <a14:useLocalDpi xmlns:a14="http://schemas.microsoft.com/office/drawing/2010/main" val="0"/>
                  </a:ext>
                </a:extLst>
              </a:blip>
              <a:srcRect l="38341" t="4212" r="38548" b="71012"/>
              <a:stretch/>
            </p:blipFill>
            <p:spPr>
              <a:xfrm>
                <a:off x="10117697" y="3101431"/>
                <a:ext cx="500391" cy="481026"/>
              </a:xfrm>
              <a:prstGeom prst="rect">
                <a:avLst/>
              </a:prstGeom>
            </p:spPr>
          </p:pic>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l="38341" t="4212" r="38548" b="71012"/>
              <a:stretch/>
            </p:blipFill>
            <p:spPr>
              <a:xfrm>
                <a:off x="10599254" y="3617238"/>
                <a:ext cx="500391" cy="481026"/>
              </a:xfrm>
              <a:prstGeom prst="rect">
                <a:avLst/>
              </a:prstGeom>
            </p:spPr>
          </p:pic>
        </p:grpSp>
      </p:grpSp>
    </p:spTree>
    <p:extLst>
      <p:ext uri="{BB962C8B-B14F-4D97-AF65-F5344CB8AC3E}">
        <p14:creationId xmlns:p14="http://schemas.microsoft.com/office/powerpoint/2010/main" val="146581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grpSp>
        <p:nvGrpSpPr>
          <p:cNvPr id="3" name="Group 2">
            <a:extLst>
              <a:ext uri="{FF2B5EF4-FFF2-40B4-BE49-F238E27FC236}">
                <a16:creationId xmlns:a16="http://schemas.microsoft.com/office/drawing/2014/main" id="{56F1B4E9-9787-3A8F-8996-B7FB5C18D98F}"/>
              </a:ext>
            </a:extLst>
          </p:cNvPr>
          <p:cNvGrpSpPr/>
          <p:nvPr/>
        </p:nvGrpSpPr>
        <p:grpSpPr>
          <a:xfrm>
            <a:off x="228941" y="418203"/>
            <a:ext cx="3182226" cy="4180565"/>
            <a:chOff x="2901644" y="292595"/>
            <a:chExt cx="11785684" cy="4180565"/>
          </a:xfrm>
        </p:grpSpPr>
        <p:sp>
          <p:nvSpPr>
            <p:cNvPr id="4" name="TextBox 3">
              <a:extLst>
                <a:ext uri="{FF2B5EF4-FFF2-40B4-BE49-F238E27FC236}">
                  <a16:creationId xmlns:a16="http://schemas.microsoft.com/office/drawing/2014/main" id="{85B87CC5-7034-7D81-AAD3-05F27FA76D3F}"/>
                </a:ext>
              </a:extLst>
            </p:cNvPr>
            <p:cNvSpPr txBox="1"/>
            <p:nvPr/>
          </p:nvSpPr>
          <p:spPr>
            <a:xfrm>
              <a:off x="2941085" y="292595"/>
              <a:ext cx="11706802" cy="4154984"/>
            </a:xfrm>
            <a:prstGeom prst="rect">
              <a:avLst/>
            </a:prstGeom>
            <a:noFill/>
          </p:spPr>
          <p:txBody>
            <a:bodyPr wrap="square" rtlCol="0">
              <a:spAutoFit/>
            </a:bodyPr>
            <a:lstStyle/>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Luyện</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đọc</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trước</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lớp</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5" name="TextBox 4">
              <a:extLst>
                <a:ext uri="{FF2B5EF4-FFF2-40B4-BE49-F238E27FC236}">
                  <a16:creationId xmlns:a16="http://schemas.microsoft.com/office/drawing/2014/main" id="{664B3B1A-5D9F-4567-F89F-C652F35A3CEB}"/>
                </a:ext>
              </a:extLst>
            </p:cNvPr>
            <p:cNvSpPr txBox="1"/>
            <p:nvPr/>
          </p:nvSpPr>
          <p:spPr>
            <a:xfrm>
              <a:off x="2901644" y="318176"/>
              <a:ext cx="11785684" cy="4154984"/>
            </a:xfrm>
            <a:prstGeom prst="rect">
              <a:avLst/>
            </a:prstGeom>
            <a:noFill/>
          </p:spPr>
          <p:txBody>
            <a:bodyPr wrap="square" rtlCol="0">
              <a:spAutoFit/>
            </a:bodyPr>
            <a:lstStyle/>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Luyện</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đọc</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trước</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lớp</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grpSp>
        <p:nvGrpSpPr>
          <p:cNvPr id="59" name="Group 58"/>
          <p:cNvGrpSpPr/>
          <p:nvPr/>
        </p:nvGrpSpPr>
        <p:grpSpPr>
          <a:xfrm>
            <a:off x="4256180" y="761059"/>
            <a:ext cx="5649571" cy="4088428"/>
            <a:chOff x="6260415" y="2389284"/>
            <a:chExt cx="5649571" cy="4088428"/>
          </a:xfrm>
        </p:grpSpPr>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001512" y="1677479"/>
              <a:ext cx="4088428" cy="5512038"/>
            </a:xfrm>
            <a:prstGeom prst="rect">
              <a:avLst/>
            </a:prstGeom>
          </p:spPr>
        </p:pic>
        <p:grpSp>
          <p:nvGrpSpPr>
            <p:cNvPr id="61" name="Group 60"/>
            <p:cNvGrpSpPr/>
            <p:nvPr/>
          </p:nvGrpSpPr>
          <p:grpSpPr>
            <a:xfrm>
              <a:off x="6260415" y="3226342"/>
              <a:ext cx="5649571" cy="2060577"/>
              <a:chOff x="6340180" y="2037687"/>
              <a:chExt cx="5649571" cy="2060577"/>
            </a:xfrm>
          </p:grpSpPr>
          <p:sp>
            <p:nvSpPr>
              <p:cNvPr id="62" name="TextBox 61">
                <a:extLst>
                  <a:ext uri="{FF2B5EF4-FFF2-40B4-BE49-F238E27FC236}">
                    <a16:creationId xmlns:a16="http://schemas.microsoft.com/office/drawing/2014/main" id="{B7841643-29E4-A92F-4284-A80648DF5FA9}"/>
                  </a:ext>
                </a:extLst>
              </p:cNvPr>
              <p:cNvSpPr txBox="1"/>
              <p:nvPr/>
            </p:nvSpPr>
            <p:spPr>
              <a:xfrm>
                <a:off x="6340180" y="2037687"/>
                <a:ext cx="5649571" cy="707886"/>
              </a:xfrm>
              <a:prstGeom prst="rect">
                <a:avLst/>
              </a:prstGeom>
              <a:noFill/>
            </p:spPr>
            <p:txBody>
              <a:bodyPr wrap="square" rtlCol="0">
                <a:spAutoFit/>
              </a:bodyPr>
              <a:lstStyle/>
              <a:p>
                <a:pPr algn="ctr"/>
                <a:r>
                  <a:rPr lang="vi-VN" sz="4000" b="1" dirty="0">
                    <a:ln w="9525">
                      <a:solidFill>
                        <a:srgbClr val="FFFAF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rPr>
                  <a:t>Tiêu chí đánh giá</a:t>
                </a:r>
                <a:endParaRPr lang="en-US" sz="4000" b="1" dirty="0">
                  <a:ln w="9525">
                    <a:solidFill>
                      <a:schemeClr val="bg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endParaRPr>
              </a:p>
            </p:txBody>
          </p:sp>
          <p:grpSp>
            <p:nvGrpSpPr>
              <p:cNvPr id="63" name="Group 62"/>
              <p:cNvGrpSpPr/>
              <p:nvPr/>
            </p:nvGrpSpPr>
            <p:grpSpPr>
              <a:xfrm>
                <a:off x="7089549" y="2629552"/>
                <a:ext cx="1935181" cy="430865"/>
                <a:chOff x="7276884" y="3876167"/>
                <a:chExt cx="1978057" cy="461665"/>
              </a:xfrm>
            </p:grpSpPr>
            <p:sp>
              <p:nvSpPr>
                <p:cNvPr id="85" name="Rounded Rectangle 84"/>
                <p:cNvSpPr/>
                <p:nvPr/>
              </p:nvSpPr>
              <p:spPr>
                <a:xfrm>
                  <a:off x="7336791" y="3909677"/>
                  <a:ext cx="1918150" cy="378197"/>
                </a:xfrm>
                <a:prstGeom prst="roundRect">
                  <a:avLst/>
                </a:prstGeom>
                <a:solidFill>
                  <a:schemeClr val="accent2">
                    <a:lumMod val="60000"/>
                    <a:lumOff val="40000"/>
                  </a:schemeClr>
                </a:solidFill>
                <a:ln>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7276884" y="3876167"/>
                  <a:ext cx="389744" cy="461665"/>
                  <a:chOff x="7399728" y="3845481"/>
                  <a:chExt cx="389744" cy="461665"/>
                </a:xfrm>
              </p:grpSpPr>
              <p:sp>
                <p:nvSpPr>
                  <p:cNvPr id="88" name="Flowchart: Connector 87"/>
                  <p:cNvSpPr/>
                  <p:nvPr/>
                </p:nvSpPr>
                <p:spPr>
                  <a:xfrm>
                    <a:off x="7399728" y="3870995"/>
                    <a:ext cx="389744" cy="389744"/>
                  </a:xfrm>
                  <a:prstGeom prst="flowChartConnector">
                    <a:avLst/>
                  </a:prstGeom>
                  <a:solidFill>
                    <a:schemeClr val="accent2">
                      <a:lumMod val="60000"/>
                      <a:lumOff val="40000"/>
                    </a:schemeClr>
                  </a:solidFill>
                  <a:ln w="28575">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p:cNvSpPr txBox="1"/>
                  <p:nvPr/>
                </p:nvSpPr>
                <p:spPr>
                  <a:xfrm>
                    <a:off x="7442457" y="3845481"/>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1</a:t>
                    </a:r>
                  </a:p>
                </p:txBody>
              </p:sp>
            </p:grpSp>
            <p:sp>
              <p:nvSpPr>
                <p:cNvPr id="87" name="TextBox 86"/>
                <p:cNvSpPr txBox="1"/>
                <p:nvPr/>
              </p:nvSpPr>
              <p:spPr>
                <a:xfrm>
                  <a:off x="7721161" y="3906222"/>
                  <a:ext cx="123996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a:t>
                  </a:r>
                  <a:r>
                    <a:rPr lang="en-US" sz="2000" b="1" dirty="0" err="1">
                      <a:latin typeface="SVN-Kitten" pitchFamily="50" charset="0"/>
                    </a:rPr>
                    <a:t>đúng</a:t>
                  </a:r>
                  <a:endParaRPr lang="en-US" sz="2000" b="1" dirty="0">
                    <a:latin typeface="SVN-Kitten" pitchFamily="50" charset="0"/>
                  </a:endParaRPr>
                </a:p>
              </p:txBody>
            </p:sp>
          </p:grpSp>
          <p:grpSp>
            <p:nvGrpSpPr>
              <p:cNvPr id="64" name="Group 63"/>
              <p:cNvGrpSpPr/>
              <p:nvPr/>
            </p:nvGrpSpPr>
            <p:grpSpPr>
              <a:xfrm>
                <a:off x="7087469" y="3614704"/>
                <a:ext cx="2603410" cy="456446"/>
                <a:chOff x="7276884" y="3845858"/>
                <a:chExt cx="2661092" cy="489075"/>
              </a:xfrm>
            </p:grpSpPr>
            <p:sp>
              <p:nvSpPr>
                <p:cNvPr id="80" name="Rounded Rectangle 79"/>
                <p:cNvSpPr/>
                <p:nvPr/>
              </p:nvSpPr>
              <p:spPr>
                <a:xfrm>
                  <a:off x="7336790" y="3909677"/>
                  <a:ext cx="2569534" cy="378197"/>
                </a:xfrm>
                <a:prstGeom prst="roundRect">
                  <a:avLst/>
                </a:prstGeom>
                <a:solidFill>
                  <a:schemeClr val="accent2">
                    <a:lumMod val="60000"/>
                    <a:lumOff val="40000"/>
                  </a:schemeClr>
                </a:solidFill>
                <a:ln>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p:cNvGrpSpPr/>
                <p:nvPr/>
              </p:nvGrpSpPr>
              <p:grpSpPr>
                <a:xfrm>
                  <a:off x="7276884" y="3845858"/>
                  <a:ext cx="389744" cy="461665"/>
                  <a:chOff x="7399728" y="3815172"/>
                  <a:chExt cx="389744" cy="461665"/>
                </a:xfrm>
              </p:grpSpPr>
              <p:sp>
                <p:nvSpPr>
                  <p:cNvPr id="83" name="Flowchart: Connector 82"/>
                  <p:cNvSpPr/>
                  <p:nvPr/>
                </p:nvSpPr>
                <p:spPr>
                  <a:xfrm>
                    <a:off x="7399728" y="3870995"/>
                    <a:ext cx="389744" cy="389744"/>
                  </a:xfrm>
                  <a:prstGeom prst="flowChartConnector">
                    <a:avLst/>
                  </a:prstGeom>
                  <a:solidFill>
                    <a:schemeClr val="accent2">
                      <a:lumMod val="60000"/>
                      <a:lumOff val="40000"/>
                    </a:schemeClr>
                  </a:solidFill>
                  <a:ln w="28575">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p:cNvSpPr txBox="1"/>
                  <p:nvPr/>
                </p:nvSpPr>
                <p:spPr>
                  <a:xfrm>
                    <a:off x="7406085" y="3815172"/>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3</a:t>
                    </a:r>
                  </a:p>
                </p:txBody>
              </p:sp>
            </p:grpSp>
            <p:sp>
              <p:nvSpPr>
                <p:cNvPr id="82" name="TextBox 81"/>
                <p:cNvSpPr txBox="1"/>
                <p:nvPr/>
              </p:nvSpPr>
              <p:spPr>
                <a:xfrm>
                  <a:off x="7645813" y="3906221"/>
                  <a:ext cx="2292163" cy="428712"/>
                </a:xfrm>
                <a:prstGeom prst="rect">
                  <a:avLst/>
                </a:prstGeom>
                <a:noFill/>
              </p:spPr>
              <p:txBody>
                <a:bodyPr wrap="square" rtlCol="0">
                  <a:spAutoFit/>
                </a:bodyPr>
                <a:lstStyle/>
                <a:p>
                  <a:r>
                    <a:rPr lang="en-US" sz="2000" b="1" dirty="0" err="1">
                      <a:latin typeface="SVN-Kitten" pitchFamily="50" charset="0"/>
                    </a:rPr>
                    <a:t>Ngắt</a:t>
                  </a:r>
                  <a:r>
                    <a:rPr lang="en-US" sz="2000" b="1" dirty="0">
                      <a:latin typeface="SVN-Kitten" pitchFamily="50" charset="0"/>
                    </a:rPr>
                    <a:t> </a:t>
                  </a:r>
                  <a:r>
                    <a:rPr lang="en-US" sz="2000" b="1" dirty="0" err="1">
                      <a:latin typeface="SVN-Kitten" pitchFamily="50" charset="0"/>
                    </a:rPr>
                    <a:t>nghỉ</a:t>
                  </a:r>
                  <a:r>
                    <a:rPr lang="en-US" sz="2000" b="1" dirty="0">
                      <a:latin typeface="SVN-Kitten" pitchFamily="50" charset="0"/>
                    </a:rPr>
                    <a:t> </a:t>
                  </a:r>
                  <a:r>
                    <a:rPr lang="en-US" sz="2000" b="1" dirty="0" err="1">
                      <a:latin typeface="SVN-Kitten" pitchFamily="50" charset="0"/>
                    </a:rPr>
                    <a:t>đúng</a:t>
                  </a:r>
                  <a:r>
                    <a:rPr lang="en-US" sz="2000" b="1" dirty="0">
                      <a:latin typeface="SVN-Kitten" pitchFamily="50" charset="0"/>
                    </a:rPr>
                    <a:t> </a:t>
                  </a:r>
                  <a:r>
                    <a:rPr lang="en-US" sz="2000" b="1" dirty="0" err="1">
                      <a:latin typeface="SVN-Kitten" pitchFamily="50" charset="0"/>
                    </a:rPr>
                    <a:t>chỗ</a:t>
                  </a:r>
                  <a:endParaRPr lang="en-US" sz="2000" b="1" dirty="0">
                    <a:latin typeface="SVN-Kitten" pitchFamily="50" charset="0"/>
                  </a:endParaRPr>
                </a:p>
              </p:txBody>
            </p:sp>
          </p:grpSp>
          <p:grpSp>
            <p:nvGrpSpPr>
              <p:cNvPr id="65" name="Group 64"/>
              <p:cNvGrpSpPr/>
              <p:nvPr/>
            </p:nvGrpSpPr>
            <p:grpSpPr>
              <a:xfrm>
                <a:off x="7087470" y="3102364"/>
                <a:ext cx="1935181" cy="430865"/>
                <a:chOff x="7276884" y="3845386"/>
                <a:chExt cx="1978057" cy="461665"/>
              </a:xfrm>
            </p:grpSpPr>
            <p:sp>
              <p:nvSpPr>
                <p:cNvPr id="75" name="Rounded Rectangle 74"/>
                <p:cNvSpPr/>
                <p:nvPr/>
              </p:nvSpPr>
              <p:spPr>
                <a:xfrm>
                  <a:off x="7336791" y="3909677"/>
                  <a:ext cx="1918150" cy="378197"/>
                </a:xfrm>
                <a:prstGeom prst="roundRect">
                  <a:avLst/>
                </a:prstGeom>
                <a:solidFill>
                  <a:schemeClr val="accent2">
                    <a:lumMod val="60000"/>
                    <a:lumOff val="40000"/>
                  </a:schemeClr>
                </a:solidFill>
                <a:ln>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7276884" y="3845386"/>
                  <a:ext cx="389744" cy="461665"/>
                  <a:chOff x="7399728" y="3814700"/>
                  <a:chExt cx="389744" cy="461665"/>
                </a:xfrm>
              </p:grpSpPr>
              <p:sp>
                <p:nvSpPr>
                  <p:cNvPr id="78" name="Flowchart: Connector 77"/>
                  <p:cNvSpPr/>
                  <p:nvPr/>
                </p:nvSpPr>
                <p:spPr>
                  <a:xfrm>
                    <a:off x="7399728" y="3870995"/>
                    <a:ext cx="389744" cy="389744"/>
                  </a:xfrm>
                  <a:prstGeom prst="flowChartConnector">
                    <a:avLst/>
                  </a:prstGeom>
                  <a:solidFill>
                    <a:schemeClr val="accent2">
                      <a:lumMod val="60000"/>
                      <a:lumOff val="40000"/>
                    </a:schemeClr>
                  </a:solidFill>
                  <a:ln w="28575">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7408940" y="3814700"/>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2</a:t>
                    </a:r>
                  </a:p>
                </p:txBody>
              </p:sp>
            </p:grpSp>
            <p:sp>
              <p:nvSpPr>
                <p:cNvPr id="77" name="TextBox 76"/>
                <p:cNvSpPr txBox="1"/>
                <p:nvPr/>
              </p:nvSpPr>
              <p:spPr>
                <a:xfrm>
                  <a:off x="7721161" y="3906222"/>
                  <a:ext cx="153378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to, </a:t>
                  </a:r>
                  <a:r>
                    <a:rPr lang="en-US" sz="2000" b="1" dirty="0" err="1">
                      <a:latin typeface="SVN-Kitten" pitchFamily="50" charset="0"/>
                    </a:rPr>
                    <a:t>rõ</a:t>
                  </a:r>
                  <a:endParaRPr lang="en-US" sz="2000" b="1" dirty="0">
                    <a:latin typeface="SVN-Kitten" pitchFamily="50" charset="0"/>
                  </a:endParaRPr>
                </a:p>
              </p:txBody>
            </p:sp>
          </p:grpSp>
          <p:pic>
            <p:nvPicPr>
              <p:cNvPr id="66" name="Picture 65"/>
              <p:cNvPicPr>
                <a:picLocks noChangeAspect="1"/>
              </p:cNvPicPr>
              <p:nvPr/>
            </p:nvPicPr>
            <p:blipFill rotWithShape="1">
              <a:blip r:embed="rId4" cstate="print">
                <a:extLst>
                  <a:ext uri="{28A0092B-C50C-407E-A947-70E740481C1C}">
                    <a14:useLocalDpi xmlns:a14="http://schemas.microsoft.com/office/drawing/2010/main" val="0"/>
                  </a:ext>
                </a:extLst>
              </a:blip>
              <a:srcRect l="38800" t="37423" r="38089" b="37801"/>
              <a:stretch/>
            </p:blipFill>
            <p:spPr>
              <a:xfrm>
                <a:off x="9103220" y="2629552"/>
                <a:ext cx="500391" cy="481026"/>
              </a:xfrm>
              <a:prstGeom prst="rect">
                <a:avLst/>
              </a:prstGeom>
            </p:spPr>
          </p:pic>
          <p:pic>
            <p:nvPicPr>
              <p:cNvPr id="67" name="Picture 66"/>
              <p:cNvPicPr>
                <a:picLocks noChangeAspect="1"/>
              </p:cNvPicPr>
              <p:nvPr/>
            </p:nvPicPr>
            <p:blipFill rotWithShape="1">
              <a:blip r:embed="rId4" cstate="print">
                <a:extLst>
                  <a:ext uri="{28A0092B-C50C-407E-A947-70E740481C1C}">
                    <a14:useLocalDpi xmlns:a14="http://schemas.microsoft.com/office/drawing/2010/main" val="0"/>
                  </a:ext>
                </a:extLst>
              </a:blip>
              <a:srcRect l="38800" t="37423" r="38089" b="37801"/>
              <a:stretch/>
            </p:blipFill>
            <p:spPr>
              <a:xfrm>
                <a:off x="9137971" y="3120268"/>
                <a:ext cx="500391" cy="481026"/>
              </a:xfrm>
              <a:prstGeom prst="rect">
                <a:avLst/>
              </a:prstGeom>
            </p:spPr>
          </p:pic>
          <p:pic>
            <p:nvPicPr>
              <p:cNvPr id="68" name="Picture 67"/>
              <p:cNvPicPr>
                <a:picLocks noChangeAspect="1"/>
              </p:cNvPicPr>
              <p:nvPr/>
            </p:nvPicPr>
            <p:blipFill rotWithShape="1">
              <a:blip r:embed="rId4" cstate="print">
                <a:extLst>
                  <a:ext uri="{28A0092B-C50C-407E-A947-70E740481C1C}">
                    <a14:useLocalDpi xmlns:a14="http://schemas.microsoft.com/office/drawing/2010/main" val="0"/>
                  </a:ext>
                </a:extLst>
              </a:blip>
              <a:srcRect l="38800" t="37423" r="38089" b="37801"/>
              <a:stretch/>
            </p:blipFill>
            <p:spPr>
              <a:xfrm>
                <a:off x="9664419" y="3608903"/>
                <a:ext cx="500391" cy="481026"/>
              </a:xfrm>
              <a:prstGeom prst="rect">
                <a:avLst/>
              </a:prstGeom>
            </p:spPr>
          </p:pic>
          <p:pic>
            <p:nvPicPr>
              <p:cNvPr id="69" name="Picture 68"/>
              <p:cNvPicPr>
                <a:picLocks noChangeAspect="1"/>
              </p:cNvPicPr>
              <p:nvPr/>
            </p:nvPicPr>
            <p:blipFill rotWithShape="1">
              <a:blip r:embed="rId4" cstate="print">
                <a:extLst>
                  <a:ext uri="{28A0092B-C50C-407E-A947-70E740481C1C}">
                    <a14:useLocalDpi xmlns:a14="http://schemas.microsoft.com/office/drawing/2010/main" val="0"/>
                  </a:ext>
                </a:extLst>
              </a:blip>
              <a:srcRect l="71854" t="70634" r="5035" b="4590"/>
              <a:stretch/>
            </p:blipFill>
            <p:spPr>
              <a:xfrm>
                <a:off x="9603611" y="2632031"/>
                <a:ext cx="500391" cy="481026"/>
              </a:xfrm>
              <a:prstGeom prst="rect">
                <a:avLst/>
              </a:prstGeom>
            </p:spPr>
          </p:pic>
          <p:pic>
            <p:nvPicPr>
              <p:cNvPr id="70" name="Picture 69"/>
              <p:cNvPicPr>
                <a:picLocks noChangeAspect="1"/>
              </p:cNvPicPr>
              <p:nvPr/>
            </p:nvPicPr>
            <p:blipFill rotWithShape="1">
              <a:blip r:embed="rId4" cstate="print">
                <a:extLst>
                  <a:ext uri="{28A0092B-C50C-407E-A947-70E740481C1C}">
                    <a14:useLocalDpi xmlns:a14="http://schemas.microsoft.com/office/drawing/2010/main" val="0"/>
                  </a:ext>
                </a:extLst>
              </a:blip>
              <a:srcRect l="71854" t="70634" r="5035" b="4590"/>
              <a:stretch/>
            </p:blipFill>
            <p:spPr>
              <a:xfrm>
                <a:off x="9612354" y="3106654"/>
                <a:ext cx="500391" cy="481026"/>
              </a:xfrm>
              <a:prstGeom prst="rect">
                <a:avLst/>
              </a:prstGeom>
            </p:spPr>
          </p:pic>
          <p:pic>
            <p:nvPicPr>
              <p:cNvPr id="71" name="Picture 70"/>
              <p:cNvPicPr>
                <a:picLocks noChangeAspect="1"/>
              </p:cNvPicPr>
              <p:nvPr/>
            </p:nvPicPr>
            <p:blipFill rotWithShape="1">
              <a:blip r:embed="rId4" cstate="print">
                <a:extLst>
                  <a:ext uri="{28A0092B-C50C-407E-A947-70E740481C1C}">
                    <a14:useLocalDpi xmlns:a14="http://schemas.microsoft.com/office/drawing/2010/main" val="0"/>
                  </a:ext>
                </a:extLst>
              </a:blip>
              <a:srcRect l="71854" t="70634" r="5035" b="4590"/>
              <a:stretch/>
            </p:blipFill>
            <p:spPr>
              <a:xfrm>
                <a:off x="10138350" y="3601294"/>
                <a:ext cx="500391" cy="481026"/>
              </a:xfrm>
              <a:prstGeom prst="rect">
                <a:avLst/>
              </a:prstGeom>
            </p:spPr>
          </p:pic>
          <p:pic>
            <p:nvPicPr>
              <p:cNvPr id="72" name="Picture 71"/>
              <p:cNvPicPr>
                <a:picLocks noChangeAspect="1"/>
              </p:cNvPicPr>
              <p:nvPr/>
            </p:nvPicPr>
            <p:blipFill rotWithShape="1">
              <a:blip r:embed="rId4" cstate="print">
                <a:extLst>
                  <a:ext uri="{28A0092B-C50C-407E-A947-70E740481C1C}">
                    <a14:useLocalDpi xmlns:a14="http://schemas.microsoft.com/office/drawing/2010/main" val="0"/>
                  </a:ext>
                </a:extLst>
              </a:blip>
              <a:srcRect l="38341" t="4212" r="38548" b="71012"/>
              <a:stretch/>
            </p:blipFill>
            <p:spPr>
              <a:xfrm>
                <a:off x="10104002" y="2617926"/>
                <a:ext cx="500391" cy="481026"/>
              </a:xfrm>
              <a:prstGeom prst="rect">
                <a:avLst/>
              </a:prstGeom>
            </p:spPr>
          </p:pic>
          <p:pic>
            <p:nvPicPr>
              <p:cNvPr id="73" name="Picture 72"/>
              <p:cNvPicPr>
                <a:picLocks noChangeAspect="1"/>
              </p:cNvPicPr>
              <p:nvPr/>
            </p:nvPicPr>
            <p:blipFill rotWithShape="1">
              <a:blip r:embed="rId4" cstate="print">
                <a:extLst>
                  <a:ext uri="{28A0092B-C50C-407E-A947-70E740481C1C}">
                    <a14:useLocalDpi xmlns:a14="http://schemas.microsoft.com/office/drawing/2010/main" val="0"/>
                  </a:ext>
                </a:extLst>
              </a:blip>
              <a:srcRect l="38341" t="4212" r="38548" b="71012"/>
              <a:stretch/>
            </p:blipFill>
            <p:spPr>
              <a:xfrm>
                <a:off x="10117697" y="3101431"/>
                <a:ext cx="500391" cy="481026"/>
              </a:xfrm>
              <a:prstGeom prst="rect">
                <a:avLst/>
              </a:prstGeom>
            </p:spPr>
          </p:pic>
          <p:pic>
            <p:nvPicPr>
              <p:cNvPr id="74" name="Picture 73"/>
              <p:cNvPicPr>
                <a:picLocks noChangeAspect="1"/>
              </p:cNvPicPr>
              <p:nvPr/>
            </p:nvPicPr>
            <p:blipFill rotWithShape="1">
              <a:blip r:embed="rId4" cstate="print">
                <a:extLst>
                  <a:ext uri="{28A0092B-C50C-407E-A947-70E740481C1C}">
                    <a14:useLocalDpi xmlns:a14="http://schemas.microsoft.com/office/drawing/2010/main" val="0"/>
                  </a:ext>
                </a:extLst>
              </a:blip>
              <a:srcRect l="38341" t="4212" r="38548" b="71012"/>
              <a:stretch/>
            </p:blipFill>
            <p:spPr>
              <a:xfrm>
                <a:off x="10599254" y="3617238"/>
                <a:ext cx="500391" cy="481026"/>
              </a:xfrm>
              <a:prstGeom prst="rect">
                <a:avLst/>
              </a:prstGeom>
            </p:spPr>
          </p:pic>
        </p:grpSp>
      </p:grpSp>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8117" y="733754"/>
            <a:ext cx="2161917" cy="3978083"/>
          </a:xfrm>
          <a:prstGeom prst="rect">
            <a:avLst/>
          </a:prstGeom>
        </p:spPr>
      </p:pic>
    </p:spTree>
    <p:extLst>
      <p:ext uri="{BB962C8B-B14F-4D97-AF65-F5344CB8AC3E}">
        <p14:creationId xmlns:p14="http://schemas.microsoft.com/office/powerpoint/2010/main" val="16464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840" y="2823210"/>
            <a:ext cx="10058400" cy="3866197"/>
          </a:xfrm>
          <a:prstGeom prst="rect">
            <a:avLst/>
          </a:prstGeom>
        </p:spPr>
      </p:pic>
      <p:grpSp>
        <p:nvGrpSpPr>
          <p:cNvPr id="8" name="Group 7">
            <a:extLst>
              <a:ext uri="{FF2B5EF4-FFF2-40B4-BE49-F238E27FC236}">
                <a16:creationId xmlns:a16="http://schemas.microsoft.com/office/drawing/2014/main" id="{82A28020-AC94-A1BA-9B14-41CA9A688775}"/>
              </a:ext>
            </a:extLst>
          </p:cNvPr>
          <p:cNvGrpSpPr/>
          <p:nvPr/>
        </p:nvGrpSpPr>
        <p:grpSpPr>
          <a:xfrm>
            <a:off x="747834" y="1010473"/>
            <a:ext cx="10336725" cy="3046988"/>
            <a:chOff x="5354656" y="246554"/>
            <a:chExt cx="8869789" cy="3046988"/>
          </a:xfrm>
        </p:grpSpPr>
        <p:sp>
          <p:nvSpPr>
            <p:cNvPr id="9" name="TextBox 8">
              <a:extLst>
                <a:ext uri="{FF2B5EF4-FFF2-40B4-BE49-F238E27FC236}">
                  <a16:creationId xmlns:a16="http://schemas.microsoft.com/office/drawing/2014/main" id="{425B961B-D242-629D-48FA-536ADECF216E}"/>
                </a:ext>
              </a:extLst>
            </p:cNvPr>
            <p:cNvSpPr txBox="1"/>
            <p:nvPr/>
          </p:nvSpPr>
          <p:spPr>
            <a:xfrm>
              <a:off x="5354656" y="246554"/>
              <a:ext cx="886978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LUYỆN ĐỌC HIỂU</a:t>
              </a:r>
              <a:endParaRPr kumimoji="0" lang="en-US" sz="96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10" name="TextBox 9">
              <a:extLst>
                <a:ext uri="{FF2B5EF4-FFF2-40B4-BE49-F238E27FC236}">
                  <a16:creationId xmlns:a16="http://schemas.microsoft.com/office/drawing/2014/main" id="{AA7E427E-D8AF-EADF-7DEA-104247B5246C}"/>
                </a:ext>
              </a:extLst>
            </p:cNvPr>
            <p:cNvSpPr txBox="1"/>
            <p:nvPr/>
          </p:nvSpPr>
          <p:spPr>
            <a:xfrm>
              <a:off x="5455780" y="246554"/>
              <a:ext cx="866754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L</a:t>
              </a:r>
              <a:r>
                <a:rPr lang="vi-VN" sz="96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U</a:t>
              </a:r>
              <a:r>
                <a:rPr lang="vi-VN" sz="96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Y</a:t>
              </a:r>
              <a:r>
                <a:rPr lang="vi-VN" sz="96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Ệ</a:t>
              </a:r>
              <a:r>
                <a:rPr lang="vi-VN" sz="96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N</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vi-VN" sz="9600" b="1"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Đ</a:t>
              </a:r>
              <a:r>
                <a:rPr lang="vi-VN" sz="9600" b="1"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Ọ</a:t>
              </a:r>
              <a:r>
                <a:rPr lang="vi-VN" sz="96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C </a:t>
              </a:r>
              <a:r>
                <a:rPr lang="vi-VN" sz="96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H</a:t>
              </a:r>
              <a:r>
                <a:rPr lang="vi-VN" sz="96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I</a:t>
              </a:r>
              <a:r>
                <a:rPr lang="vi-VN" sz="96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Ể</a:t>
              </a:r>
              <a:r>
                <a:rPr lang="vi-VN" sz="9600" b="1"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U</a:t>
              </a:r>
              <a:endParaRPr kumimoji="0" lang="en-US" sz="96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grpSp>
    </p:spTree>
    <p:extLst>
      <p:ext uri="{BB962C8B-B14F-4D97-AF65-F5344CB8AC3E}">
        <p14:creationId xmlns:p14="http://schemas.microsoft.com/office/powerpoint/2010/main" val="295495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617" b="8050"/>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56F1B4E9-9787-3A8F-8996-B7FB5C18D98F}"/>
              </a:ext>
            </a:extLst>
          </p:cNvPr>
          <p:cNvGrpSpPr/>
          <p:nvPr/>
        </p:nvGrpSpPr>
        <p:grpSpPr>
          <a:xfrm>
            <a:off x="1828682" y="196331"/>
            <a:ext cx="8534636" cy="1034679"/>
            <a:chOff x="2941084" y="273579"/>
            <a:chExt cx="6309828" cy="1034679"/>
          </a:xfrm>
        </p:grpSpPr>
        <p:sp>
          <p:nvSpPr>
            <p:cNvPr id="4" name="TextBox 3">
              <a:extLst>
                <a:ext uri="{FF2B5EF4-FFF2-40B4-BE49-F238E27FC236}">
                  <a16:creationId xmlns:a16="http://schemas.microsoft.com/office/drawing/2014/main" id="{85B87CC5-7034-7D81-AAD3-05F27FA76D3F}"/>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Cùng</a:t>
              </a:r>
              <a:r>
                <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Tìm</a:t>
              </a:r>
              <a:r>
                <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Hiểu</a:t>
              </a:r>
              <a:r>
                <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Bài</a:t>
              </a:r>
              <a:endPar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5" name="TextBox 4">
              <a:extLst>
                <a:ext uri="{FF2B5EF4-FFF2-40B4-BE49-F238E27FC236}">
                  <a16:creationId xmlns:a16="http://schemas.microsoft.com/office/drawing/2014/main" id="{664B3B1A-5D9F-4567-F89F-C652F35A3CEB}"/>
                </a:ext>
              </a:extLst>
            </p:cNvPr>
            <p:cNvSpPr txBox="1"/>
            <p:nvPr/>
          </p:nvSpPr>
          <p:spPr>
            <a:xfrm>
              <a:off x="2941084" y="273579"/>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Cùng</a:t>
              </a:r>
              <a:r>
                <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Tìm</a:t>
              </a:r>
              <a:r>
                <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Hiểu</a:t>
              </a:r>
              <a:r>
                <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Bài</a:t>
              </a:r>
              <a:endPar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grpSp>
        <p:nvGrpSpPr>
          <p:cNvPr id="34" name="Group 33"/>
          <p:cNvGrpSpPr/>
          <p:nvPr/>
        </p:nvGrpSpPr>
        <p:grpSpPr>
          <a:xfrm>
            <a:off x="1168400" y="1287994"/>
            <a:ext cx="10196112" cy="715472"/>
            <a:chOff x="833120" y="1287994"/>
            <a:chExt cx="9990624" cy="715472"/>
          </a:xfrm>
        </p:grpSpPr>
        <p:sp>
          <p:nvSpPr>
            <p:cNvPr id="12" name="Rectangle: Rounded Corners 18">
              <a:extLst>
                <a:ext uri="{FF2B5EF4-FFF2-40B4-BE49-F238E27FC236}">
                  <a16:creationId xmlns:a16="http://schemas.microsoft.com/office/drawing/2014/main" id="{C5E3E5F0-BE19-00D3-81FE-C775F535E6D4}"/>
                </a:ext>
              </a:extLst>
            </p:cNvPr>
            <p:cNvSpPr/>
            <p:nvPr/>
          </p:nvSpPr>
          <p:spPr>
            <a:xfrm>
              <a:off x="833120" y="1287994"/>
              <a:ext cx="9990624" cy="715472"/>
            </a:xfrm>
            <a:custGeom>
              <a:avLst/>
              <a:gdLst>
                <a:gd name="connsiteX0" fmla="*/ 0 w 9990624"/>
                <a:gd name="connsiteY0" fmla="*/ 66997 h 715472"/>
                <a:gd name="connsiteX1" fmla="*/ 66997 w 9990624"/>
                <a:gd name="connsiteY1" fmla="*/ 0 h 715472"/>
                <a:gd name="connsiteX2" fmla="*/ 9923627 w 9990624"/>
                <a:gd name="connsiteY2" fmla="*/ 0 h 715472"/>
                <a:gd name="connsiteX3" fmla="*/ 9990624 w 9990624"/>
                <a:gd name="connsiteY3" fmla="*/ 66997 h 715472"/>
                <a:gd name="connsiteX4" fmla="*/ 9990624 w 9990624"/>
                <a:gd name="connsiteY4" fmla="*/ 648475 h 715472"/>
                <a:gd name="connsiteX5" fmla="*/ 9923627 w 9990624"/>
                <a:gd name="connsiteY5" fmla="*/ 715472 h 715472"/>
                <a:gd name="connsiteX6" fmla="*/ 66997 w 9990624"/>
                <a:gd name="connsiteY6" fmla="*/ 715472 h 715472"/>
                <a:gd name="connsiteX7" fmla="*/ 0 w 9990624"/>
                <a:gd name="connsiteY7" fmla="*/ 648475 h 715472"/>
                <a:gd name="connsiteX8" fmla="*/ 0 w 9990624"/>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0624" h="715472" fill="none" extrusionOk="0">
                  <a:moveTo>
                    <a:pt x="0" y="66997"/>
                  </a:moveTo>
                  <a:cubicBezTo>
                    <a:pt x="-4024" y="29345"/>
                    <a:pt x="31208" y="991"/>
                    <a:pt x="66997" y="0"/>
                  </a:cubicBezTo>
                  <a:cubicBezTo>
                    <a:pt x="1560701" y="130954"/>
                    <a:pt x="6007216" y="43574"/>
                    <a:pt x="9923627" y="0"/>
                  </a:cubicBezTo>
                  <a:cubicBezTo>
                    <a:pt x="9962537" y="2941"/>
                    <a:pt x="9993145" y="33084"/>
                    <a:pt x="9990624" y="66997"/>
                  </a:cubicBezTo>
                  <a:cubicBezTo>
                    <a:pt x="9956321" y="254965"/>
                    <a:pt x="10004032" y="498691"/>
                    <a:pt x="9990624" y="648475"/>
                  </a:cubicBezTo>
                  <a:cubicBezTo>
                    <a:pt x="9984193" y="686532"/>
                    <a:pt x="9956656" y="712731"/>
                    <a:pt x="9923627" y="715472"/>
                  </a:cubicBezTo>
                  <a:cubicBezTo>
                    <a:pt x="6088971" y="870669"/>
                    <a:pt x="2427515" y="878492"/>
                    <a:pt x="66997" y="715472"/>
                  </a:cubicBezTo>
                  <a:cubicBezTo>
                    <a:pt x="30441" y="709455"/>
                    <a:pt x="-1244" y="686203"/>
                    <a:pt x="0" y="648475"/>
                  </a:cubicBezTo>
                  <a:cubicBezTo>
                    <a:pt x="-30834" y="455581"/>
                    <a:pt x="-45993" y="201318"/>
                    <a:pt x="0" y="66997"/>
                  </a:cubicBezTo>
                  <a:close/>
                </a:path>
                <a:path w="9990624" h="715472" stroke="0" extrusionOk="0">
                  <a:moveTo>
                    <a:pt x="0" y="66997"/>
                  </a:moveTo>
                  <a:cubicBezTo>
                    <a:pt x="-3005" y="28143"/>
                    <a:pt x="23586" y="2406"/>
                    <a:pt x="66997" y="0"/>
                  </a:cubicBezTo>
                  <a:cubicBezTo>
                    <a:pt x="2692739" y="132882"/>
                    <a:pt x="8367272" y="-84951"/>
                    <a:pt x="9923627" y="0"/>
                  </a:cubicBezTo>
                  <a:cubicBezTo>
                    <a:pt x="9958104" y="2465"/>
                    <a:pt x="9990504" y="30658"/>
                    <a:pt x="9990624" y="66997"/>
                  </a:cubicBezTo>
                  <a:cubicBezTo>
                    <a:pt x="10029080" y="249087"/>
                    <a:pt x="9996655" y="514000"/>
                    <a:pt x="9990624" y="648475"/>
                  </a:cubicBezTo>
                  <a:cubicBezTo>
                    <a:pt x="9994479" y="685933"/>
                    <a:pt x="9963220" y="710137"/>
                    <a:pt x="9923627" y="715472"/>
                  </a:cubicBezTo>
                  <a:cubicBezTo>
                    <a:pt x="5103282" y="803111"/>
                    <a:pt x="2211038" y="642793"/>
                    <a:pt x="66997" y="715472"/>
                  </a:cubicBezTo>
                  <a:cubicBezTo>
                    <a:pt x="29237" y="708231"/>
                    <a:pt x="-2728" y="689267"/>
                    <a:pt x="0" y="648475"/>
                  </a:cubicBezTo>
                  <a:cubicBezTo>
                    <a:pt x="51893" y="415910"/>
                    <a:pt x="-23994" y="335575"/>
                    <a:pt x="0" y="66997"/>
                  </a:cubicBezTo>
                  <a:close/>
                </a:path>
              </a:pathLst>
            </a:custGeom>
            <a:solidFill>
              <a:schemeClr val="accent1">
                <a:lumMod val="20000"/>
                <a:lumOff val="80000"/>
              </a:schemeClr>
            </a:solidFill>
            <a:ln w="28575" cap="rnd" cmpd="thinThick">
              <a:solidFill>
                <a:srgbClr val="0070C0"/>
              </a:solidFill>
              <a:prstDash val="dashDot"/>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49266" y="1377543"/>
              <a:ext cx="6776720" cy="584775"/>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1. Thủy làm gì trước khi vào phòng thi? </a:t>
              </a:r>
              <a:endParaRPr lang="en-US" sz="3200" dirty="0">
                <a:latin typeface="Calibri" panose="020F0502020204030204" pitchFamily="34" charset="0"/>
                <a:cs typeface="Calibri" panose="020F0502020204030204" pitchFamily="34"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934" y="1383263"/>
              <a:ext cx="586329" cy="586329"/>
            </a:xfrm>
            <a:prstGeom prst="rect">
              <a:avLst/>
            </a:prstGeom>
          </p:spPr>
        </p:pic>
      </p:grpSp>
      <p:grpSp>
        <p:nvGrpSpPr>
          <p:cNvPr id="36" name="Group 35"/>
          <p:cNvGrpSpPr/>
          <p:nvPr/>
        </p:nvGrpSpPr>
        <p:grpSpPr>
          <a:xfrm>
            <a:off x="1168400" y="2154246"/>
            <a:ext cx="10196112" cy="715472"/>
            <a:chOff x="833120" y="2154246"/>
            <a:chExt cx="9990624" cy="715472"/>
          </a:xfrm>
        </p:grpSpPr>
        <p:sp>
          <p:nvSpPr>
            <p:cNvPr id="16" name="Rectangle: Rounded Corners 18">
              <a:extLst>
                <a:ext uri="{FF2B5EF4-FFF2-40B4-BE49-F238E27FC236}">
                  <a16:creationId xmlns:a16="http://schemas.microsoft.com/office/drawing/2014/main" id="{C5E3E5F0-BE19-00D3-81FE-C775F535E6D4}"/>
                </a:ext>
              </a:extLst>
            </p:cNvPr>
            <p:cNvSpPr/>
            <p:nvPr/>
          </p:nvSpPr>
          <p:spPr>
            <a:xfrm>
              <a:off x="833120" y="2154246"/>
              <a:ext cx="9990624" cy="715472"/>
            </a:xfrm>
            <a:custGeom>
              <a:avLst/>
              <a:gdLst>
                <a:gd name="connsiteX0" fmla="*/ 0 w 9990624"/>
                <a:gd name="connsiteY0" fmla="*/ 66997 h 715472"/>
                <a:gd name="connsiteX1" fmla="*/ 66997 w 9990624"/>
                <a:gd name="connsiteY1" fmla="*/ 0 h 715472"/>
                <a:gd name="connsiteX2" fmla="*/ 9923627 w 9990624"/>
                <a:gd name="connsiteY2" fmla="*/ 0 h 715472"/>
                <a:gd name="connsiteX3" fmla="*/ 9990624 w 9990624"/>
                <a:gd name="connsiteY3" fmla="*/ 66997 h 715472"/>
                <a:gd name="connsiteX4" fmla="*/ 9990624 w 9990624"/>
                <a:gd name="connsiteY4" fmla="*/ 648475 h 715472"/>
                <a:gd name="connsiteX5" fmla="*/ 9923627 w 9990624"/>
                <a:gd name="connsiteY5" fmla="*/ 715472 h 715472"/>
                <a:gd name="connsiteX6" fmla="*/ 66997 w 9990624"/>
                <a:gd name="connsiteY6" fmla="*/ 715472 h 715472"/>
                <a:gd name="connsiteX7" fmla="*/ 0 w 9990624"/>
                <a:gd name="connsiteY7" fmla="*/ 648475 h 715472"/>
                <a:gd name="connsiteX8" fmla="*/ 0 w 9990624"/>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0624" h="715472" fill="none" extrusionOk="0">
                  <a:moveTo>
                    <a:pt x="0" y="66997"/>
                  </a:moveTo>
                  <a:cubicBezTo>
                    <a:pt x="-4024" y="29345"/>
                    <a:pt x="31208" y="991"/>
                    <a:pt x="66997" y="0"/>
                  </a:cubicBezTo>
                  <a:cubicBezTo>
                    <a:pt x="1560701" y="130954"/>
                    <a:pt x="6007216" y="43574"/>
                    <a:pt x="9923627" y="0"/>
                  </a:cubicBezTo>
                  <a:cubicBezTo>
                    <a:pt x="9962537" y="2941"/>
                    <a:pt x="9993145" y="33084"/>
                    <a:pt x="9990624" y="66997"/>
                  </a:cubicBezTo>
                  <a:cubicBezTo>
                    <a:pt x="9956321" y="254965"/>
                    <a:pt x="10004032" y="498691"/>
                    <a:pt x="9990624" y="648475"/>
                  </a:cubicBezTo>
                  <a:cubicBezTo>
                    <a:pt x="9984193" y="686532"/>
                    <a:pt x="9956656" y="712731"/>
                    <a:pt x="9923627" y="715472"/>
                  </a:cubicBezTo>
                  <a:cubicBezTo>
                    <a:pt x="6088971" y="870669"/>
                    <a:pt x="2427515" y="878492"/>
                    <a:pt x="66997" y="715472"/>
                  </a:cubicBezTo>
                  <a:cubicBezTo>
                    <a:pt x="30441" y="709455"/>
                    <a:pt x="-1244" y="686203"/>
                    <a:pt x="0" y="648475"/>
                  </a:cubicBezTo>
                  <a:cubicBezTo>
                    <a:pt x="-30834" y="455581"/>
                    <a:pt x="-45993" y="201318"/>
                    <a:pt x="0" y="66997"/>
                  </a:cubicBezTo>
                  <a:close/>
                </a:path>
                <a:path w="9990624" h="715472" stroke="0" extrusionOk="0">
                  <a:moveTo>
                    <a:pt x="0" y="66997"/>
                  </a:moveTo>
                  <a:cubicBezTo>
                    <a:pt x="-3005" y="28143"/>
                    <a:pt x="23586" y="2406"/>
                    <a:pt x="66997" y="0"/>
                  </a:cubicBezTo>
                  <a:cubicBezTo>
                    <a:pt x="2692739" y="132882"/>
                    <a:pt x="8367272" y="-84951"/>
                    <a:pt x="9923627" y="0"/>
                  </a:cubicBezTo>
                  <a:cubicBezTo>
                    <a:pt x="9958104" y="2465"/>
                    <a:pt x="9990504" y="30658"/>
                    <a:pt x="9990624" y="66997"/>
                  </a:cubicBezTo>
                  <a:cubicBezTo>
                    <a:pt x="10029080" y="249087"/>
                    <a:pt x="9996655" y="514000"/>
                    <a:pt x="9990624" y="648475"/>
                  </a:cubicBezTo>
                  <a:cubicBezTo>
                    <a:pt x="9994479" y="685933"/>
                    <a:pt x="9963220" y="710137"/>
                    <a:pt x="9923627" y="715472"/>
                  </a:cubicBezTo>
                  <a:cubicBezTo>
                    <a:pt x="5103282" y="803111"/>
                    <a:pt x="2211038" y="642793"/>
                    <a:pt x="66997" y="715472"/>
                  </a:cubicBezTo>
                  <a:cubicBezTo>
                    <a:pt x="29237" y="708231"/>
                    <a:pt x="-2728" y="689267"/>
                    <a:pt x="0" y="648475"/>
                  </a:cubicBezTo>
                  <a:cubicBezTo>
                    <a:pt x="51893" y="415910"/>
                    <a:pt x="-23994" y="335575"/>
                    <a:pt x="0" y="66997"/>
                  </a:cubicBezTo>
                  <a:close/>
                </a:path>
              </a:pathLst>
            </a:custGeom>
            <a:solidFill>
              <a:schemeClr val="accent1">
                <a:lumMod val="20000"/>
                <a:lumOff val="80000"/>
              </a:schemeClr>
            </a:solidFill>
            <a:ln w="28575" cap="rnd" cmpd="thinThick">
              <a:solidFill>
                <a:srgbClr val="0070C0"/>
              </a:solidFill>
              <a:prstDash val="dashDot"/>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49265" y="2256051"/>
              <a:ext cx="8114495" cy="523220"/>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2. Tiếng đàn của Thủy được tả bằng hình ảnh nào?</a:t>
              </a:r>
              <a:endParaRPr lang="en-US" sz="2800" dirty="0">
                <a:latin typeface="Calibri" panose="020F0502020204030204" pitchFamily="34" charset="0"/>
                <a:cs typeface="Calibri" panose="020F0502020204030204" pitchFamily="34" charset="0"/>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934" y="2226471"/>
              <a:ext cx="586329" cy="586329"/>
            </a:xfrm>
            <a:prstGeom prst="rect">
              <a:avLst/>
            </a:prstGeom>
          </p:spPr>
        </p:pic>
      </p:grpSp>
      <p:grpSp>
        <p:nvGrpSpPr>
          <p:cNvPr id="37" name="Group 36"/>
          <p:cNvGrpSpPr/>
          <p:nvPr/>
        </p:nvGrpSpPr>
        <p:grpSpPr>
          <a:xfrm>
            <a:off x="1168399" y="3050915"/>
            <a:ext cx="10196113" cy="715472"/>
            <a:chOff x="833120" y="3050915"/>
            <a:chExt cx="9990624" cy="715472"/>
          </a:xfrm>
        </p:grpSpPr>
        <p:sp>
          <p:nvSpPr>
            <p:cNvPr id="19" name="Rectangle: Rounded Corners 18">
              <a:extLst>
                <a:ext uri="{FF2B5EF4-FFF2-40B4-BE49-F238E27FC236}">
                  <a16:creationId xmlns:a16="http://schemas.microsoft.com/office/drawing/2014/main" id="{C5E3E5F0-BE19-00D3-81FE-C775F535E6D4}"/>
                </a:ext>
              </a:extLst>
            </p:cNvPr>
            <p:cNvSpPr/>
            <p:nvPr/>
          </p:nvSpPr>
          <p:spPr>
            <a:xfrm>
              <a:off x="833120" y="3050915"/>
              <a:ext cx="9990624" cy="715472"/>
            </a:xfrm>
            <a:custGeom>
              <a:avLst/>
              <a:gdLst>
                <a:gd name="connsiteX0" fmla="*/ 0 w 9990624"/>
                <a:gd name="connsiteY0" fmla="*/ 66997 h 715472"/>
                <a:gd name="connsiteX1" fmla="*/ 66997 w 9990624"/>
                <a:gd name="connsiteY1" fmla="*/ 0 h 715472"/>
                <a:gd name="connsiteX2" fmla="*/ 9923627 w 9990624"/>
                <a:gd name="connsiteY2" fmla="*/ 0 h 715472"/>
                <a:gd name="connsiteX3" fmla="*/ 9990624 w 9990624"/>
                <a:gd name="connsiteY3" fmla="*/ 66997 h 715472"/>
                <a:gd name="connsiteX4" fmla="*/ 9990624 w 9990624"/>
                <a:gd name="connsiteY4" fmla="*/ 648475 h 715472"/>
                <a:gd name="connsiteX5" fmla="*/ 9923627 w 9990624"/>
                <a:gd name="connsiteY5" fmla="*/ 715472 h 715472"/>
                <a:gd name="connsiteX6" fmla="*/ 66997 w 9990624"/>
                <a:gd name="connsiteY6" fmla="*/ 715472 h 715472"/>
                <a:gd name="connsiteX7" fmla="*/ 0 w 9990624"/>
                <a:gd name="connsiteY7" fmla="*/ 648475 h 715472"/>
                <a:gd name="connsiteX8" fmla="*/ 0 w 9990624"/>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0624" h="715472" fill="none" extrusionOk="0">
                  <a:moveTo>
                    <a:pt x="0" y="66997"/>
                  </a:moveTo>
                  <a:cubicBezTo>
                    <a:pt x="-4024" y="29345"/>
                    <a:pt x="31208" y="991"/>
                    <a:pt x="66997" y="0"/>
                  </a:cubicBezTo>
                  <a:cubicBezTo>
                    <a:pt x="1560701" y="130954"/>
                    <a:pt x="6007216" y="43574"/>
                    <a:pt x="9923627" y="0"/>
                  </a:cubicBezTo>
                  <a:cubicBezTo>
                    <a:pt x="9962537" y="2941"/>
                    <a:pt x="9993145" y="33084"/>
                    <a:pt x="9990624" y="66997"/>
                  </a:cubicBezTo>
                  <a:cubicBezTo>
                    <a:pt x="9956321" y="254965"/>
                    <a:pt x="10004032" y="498691"/>
                    <a:pt x="9990624" y="648475"/>
                  </a:cubicBezTo>
                  <a:cubicBezTo>
                    <a:pt x="9984193" y="686532"/>
                    <a:pt x="9956656" y="712731"/>
                    <a:pt x="9923627" y="715472"/>
                  </a:cubicBezTo>
                  <a:cubicBezTo>
                    <a:pt x="6088971" y="870669"/>
                    <a:pt x="2427515" y="878492"/>
                    <a:pt x="66997" y="715472"/>
                  </a:cubicBezTo>
                  <a:cubicBezTo>
                    <a:pt x="30441" y="709455"/>
                    <a:pt x="-1244" y="686203"/>
                    <a:pt x="0" y="648475"/>
                  </a:cubicBezTo>
                  <a:cubicBezTo>
                    <a:pt x="-30834" y="455581"/>
                    <a:pt x="-45993" y="201318"/>
                    <a:pt x="0" y="66997"/>
                  </a:cubicBezTo>
                  <a:close/>
                </a:path>
                <a:path w="9990624" h="715472" stroke="0" extrusionOk="0">
                  <a:moveTo>
                    <a:pt x="0" y="66997"/>
                  </a:moveTo>
                  <a:cubicBezTo>
                    <a:pt x="-3005" y="28143"/>
                    <a:pt x="23586" y="2406"/>
                    <a:pt x="66997" y="0"/>
                  </a:cubicBezTo>
                  <a:cubicBezTo>
                    <a:pt x="2692739" y="132882"/>
                    <a:pt x="8367272" y="-84951"/>
                    <a:pt x="9923627" y="0"/>
                  </a:cubicBezTo>
                  <a:cubicBezTo>
                    <a:pt x="9958104" y="2465"/>
                    <a:pt x="9990504" y="30658"/>
                    <a:pt x="9990624" y="66997"/>
                  </a:cubicBezTo>
                  <a:cubicBezTo>
                    <a:pt x="10029080" y="249087"/>
                    <a:pt x="9996655" y="514000"/>
                    <a:pt x="9990624" y="648475"/>
                  </a:cubicBezTo>
                  <a:cubicBezTo>
                    <a:pt x="9994479" y="685933"/>
                    <a:pt x="9963220" y="710137"/>
                    <a:pt x="9923627" y="715472"/>
                  </a:cubicBezTo>
                  <a:cubicBezTo>
                    <a:pt x="5103282" y="803111"/>
                    <a:pt x="2211038" y="642793"/>
                    <a:pt x="66997" y="715472"/>
                  </a:cubicBezTo>
                  <a:cubicBezTo>
                    <a:pt x="29237" y="708231"/>
                    <a:pt x="-2728" y="689267"/>
                    <a:pt x="0" y="648475"/>
                  </a:cubicBezTo>
                  <a:cubicBezTo>
                    <a:pt x="51893" y="415910"/>
                    <a:pt x="-23994" y="335575"/>
                    <a:pt x="0" y="66997"/>
                  </a:cubicBezTo>
                  <a:close/>
                </a:path>
              </a:pathLst>
            </a:custGeom>
            <a:solidFill>
              <a:schemeClr val="accent1">
                <a:lumMod val="20000"/>
                <a:lumOff val="80000"/>
              </a:schemeClr>
            </a:solidFill>
            <a:ln w="28575" cap="rnd" cmpd="thinThick">
              <a:solidFill>
                <a:srgbClr val="0070C0"/>
              </a:solidFill>
              <a:prstDash val="dashDot"/>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62512" y="3162207"/>
              <a:ext cx="8993728" cy="523220"/>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3. Tìm câu văn cho thấy Thủy rất tập trung khi kéo đàn.</a:t>
              </a:r>
              <a:endParaRPr lang="en-US" sz="2800" dirty="0">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934" y="3108067"/>
              <a:ext cx="586329" cy="586329"/>
            </a:xfrm>
            <a:prstGeom prst="rect">
              <a:avLst/>
            </a:prstGeom>
          </p:spPr>
        </p:pic>
      </p:grpSp>
      <p:grpSp>
        <p:nvGrpSpPr>
          <p:cNvPr id="38" name="Group 37"/>
          <p:cNvGrpSpPr/>
          <p:nvPr/>
        </p:nvGrpSpPr>
        <p:grpSpPr>
          <a:xfrm>
            <a:off x="1168400" y="3929675"/>
            <a:ext cx="10196113" cy="715472"/>
            <a:chOff x="833119" y="3929675"/>
            <a:chExt cx="9990625" cy="715472"/>
          </a:xfrm>
        </p:grpSpPr>
        <p:sp>
          <p:nvSpPr>
            <p:cNvPr id="21" name="Rectangle: Rounded Corners 18">
              <a:extLst>
                <a:ext uri="{FF2B5EF4-FFF2-40B4-BE49-F238E27FC236}">
                  <a16:creationId xmlns:a16="http://schemas.microsoft.com/office/drawing/2014/main" id="{C5E3E5F0-BE19-00D3-81FE-C775F535E6D4}"/>
                </a:ext>
              </a:extLst>
            </p:cNvPr>
            <p:cNvSpPr/>
            <p:nvPr/>
          </p:nvSpPr>
          <p:spPr>
            <a:xfrm>
              <a:off x="833119" y="3929675"/>
              <a:ext cx="9990625" cy="715472"/>
            </a:xfrm>
            <a:custGeom>
              <a:avLst/>
              <a:gdLst>
                <a:gd name="connsiteX0" fmla="*/ 0 w 9990625"/>
                <a:gd name="connsiteY0" fmla="*/ 66997 h 715472"/>
                <a:gd name="connsiteX1" fmla="*/ 66997 w 9990625"/>
                <a:gd name="connsiteY1" fmla="*/ 0 h 715472"/>
                <a:gd name="connsiteX2" fmla="*/ 9923628 w 9990625"/>
                <a:gd name="connsiteY2" fmla="*/ 0 h 715472"/>
                <a:gd name="connsiteX3" fmla="*/ 9990625 w 9990625"/>
                <a:gd name="connsiteY3" fmla="*/ 66997 h 715472"/>
                <a:gd name="connsiteX4" fmla="*/ 9990625 w 9990625"/>
                <a:gd name="connsiteY4" fmla="*/ 648475 h 715472"/>
                <a:gd name="connsiteX5" fmla="*/ 9923628 w 9990625"/>
                <a:gd name="connsiteY5" fmla="*/ 715472 h 715472"/>
                <a:gd name="connsiteX6" fmla="*/ 66997 w 9990625"/>
                <a:gd name="connsiteY6" fmla="*/ 715472 h 715472"/>
                <a:gd name="connsiteX7" fmla="*/ 0 w 9990625"/>
                <a:gd name="connsiteY7" fmla="*/ 648475 h 715472"/>
                <a:gd name="connsiteX8" fmla="*/ 0 w 9990625"/>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0625" h="715472" fill="none" extrusionOk="0">
                  <a:moveTo>
                    <a:pt x="0" y="66997"/>
                  </a:moveTo>
                  <a:cubicBezTo>
                    <a:pt x="-4024" y="29345"/>
                    <a:pt x="31208" y="991"/>
                    <a:pt x="66997" y="0"/>
                  </a:cubicBezTo>
                  <a:cubicBezTo>
                    <a:pt x="1560569" y="130954"/>
                    <a:pt x="6007053" y="43574"/>
                    <a:pt x="9923628" y="0"/>
                  </a:cubicBezTo>
                  <a:cubicBezTo>
                    <a:pt x="9962538" y="2941"/>
                    <a:pt x="9993146" y="33084"/>
                    <a:pt x="9990625" y="66997"/>
                  </a:cubicBezTo>
                  <a:cubicBezTo>
                    <a:pt x="9956322" y="254965"/>
                    <a:pt x="10004033" y="498691"/>
                    <a:pt x="9990625" y="648475"/>
                  </a:cubicBezTo>
                  <a:cubicBezTo>
                    <a:pt x="9984194" y="686532"/>
                    <a:pt x="9956657" y="712731"/>
                    <a:pt x="9923628" y="715472"/>
                  </a:cubicBezTo>
                  <a:cubicBezTo>
                    <a:pt x="6089347" y="870669"/>
                    <a:pt x="2427581" y="878492"/>
                    <a:pt x="66997" y="715472"/>
                  </a:cubicBezTo>
                  <a:cubicBezTo>
                    <a:pt x="30441" y="709455"/>
                    <a:pt x="-1244" y="686203"/>
                    <a:pt x="0" y="648475"/>
                  </a:cubicBezTo>
                  <a:cubicBezTo>
                    <a:pt x="-30834" y="455581"/>
                    <a:pt x="-45993" y="201318"/>
                    <a:pt x="0" y="66997"/>
                  </a:cubicBezTo>
                  <a:close/>
                </a:path>
                <a:path w="9990625" h="715472" stroke="0" extrusionOk="0">
                  <a:moveTo>
                    <a:pt x="0" y="66997"/>
                  </a:moveTo>
                  <a:cubicBezTo>
                    <a:pt x="-3005" y="28143"/>
                    <a:pt x="23586" y="2406"/>
                    <a:pt x="66997" y="0"/>
                  </a:cubicBezTo>
                  <a:cubicBezTo>
                    <a:pt x="2692469" y="132882"/>
                    <a:pt x="8366948" y="-84951"/>
                    <a:pt x="9923628" y="0"/>
                  </a:cubicBezTo>
                  <a:cubicBezTo>
                    <a:pt x="9958105" y="2465"/>
                    <a:pt x="9990505" y="30658"/>
                    <a:pt x="9990625" y="66997"/>
                  </a:cubicBezTo>
                  <a:cubicBezTo>
                    <a:pt x="10029081" y="249087"/>
                    <a:pt x="9996656" y="514000"/>
                    <a:pt x="9990625" y="648475"/>
                  </a:cubicBezTo>
                  <a:cubicBezTo>
                    <a:pt x="9994480" y="685933"/>
                    <a:pt x="9963221" y="710137"/>
                    <a:pt x="9923628" y="715472"/>
                  </a:cubicBezTo>
                  <a:cubicBezTo>
                    <a:pt x="5103546" y="803111"/>
                    <a:pt x="2211159" y="642793"/>
                    <a:pt x="66997" y="715472"/>
                  </a:cubicBezTo>
                  <a:cubicBezTo>
                    <a:pt x="29237" y="708231"/>
                    <a:pt x="-2728" y="689267"/>
                    <a:pt x="0" y="648475"/>
                  </a:cubicBezTo>
                  <a:cubicBezTo>
                    <a:pt x="51893" y="415910"/>
                    <a:pt x="-23994" y="335575"/>
                    <a:pt x="0" y="66997"/>
                  </a:cubicBezTo>
                  <a:close/>
                </a:path>
              </a:pathLst>
            </a:custGeom>
            <a:solidFill>
              <a:schemeClr val="accent1">
                <a:lumMod val="20000"/>
                <a:lumOff val="80000"/>
              </a:schemeClr>
            </a:solidFill>
            <a:ln w="28575" cap="rnd" cmpd="thinThick">
              <a:solidFill>
                <a:srgbClr val="0070C0"/>
              </a:solidFill>
              <a:prstDash val="dashDot"/>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49264" y="4045446"/>
              <a:ext cx="7048959" cy="523220"/>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4. Khung cảnh bên ngoài gian phòng có gì đẹp?</a:t>
              </a:r>
              <a:endParaRPr lang="en-US" sz="2800" dirty="0">
                <a:latin typeface="Calibri" panose="020F0502020204030204" pitchFamily="34" charset="0"/>
                <a:cs typeface="Calibri" panose="020F0502020204030204" pitchFamily="34" charset="0"/>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934" y="3994246"/>
              <a:ext cx="586329" cy="586329"/>
            </a:xfrm>
            <a:prstGeom prst="rect">
              <a:avLst/>
            </a:prstGeom>
          </p:spPr>
        </p:pic>
      </p:grpSp>
      <p:grpSp>
        <p:nvGrpSpPr>
          <p:cNvPr id="39" name="Group 38"/>
          <p:cNvGrpSpPr/>
          <p:nvPr/>
        </p:nvGrpSpPr>
        <p:grpSpPr>
          <a:xfrm>
            <a:off x="1168399" y="4783420"/>
            <a:ext cx="10586721" cy="715472"/>
            <a:chOff x="833119" y="4783420"/>
            <a:chExt cx="10373361" cy="715472"/>
          </a:xfrm>
        </p:grpSpPr>
        <p:sp>
          <p:nvSpPr>
            <p:cNvPr id="22" name="Rectangle: Rounded Corners 18">
              <a:extLst>
                <a:ext uri="{FF2B5EF4-FFF2-40B4-BE49-F238E27FC236}">
                  <a16:creationId xmlns:a16="http://schemas.microsoft.com/office/drawing/2014/main" id="{C5E3E5F0-BE19-00D3-81FE-C775F535E6D4}"/>
                </a:ext>
              </a:extLst>
            </p:cNvPr>
            <p:cNvSpPr/>
            <p:nvPr/>
          </p:nvSpPr>
          <p:spPr>
            <a:xfrm>
              <a:off x="833119" y="4783420"/>
              <a:ext cx="9990626" cy="715472"/>
            </a:xfrm>
            <a:custGeom>
              <a:avLst/>
              <a:gdLst>
                <a:gd name="connsiteX0" fmla="*/ 0 w 9990626"/>
                <a:gd name="connsiteY0" fmla="*/ 66997 h 715472"/>
                <a:gd name="connsiteX1" fmla="*/ 66997 w 9990626"/>
                <a:gd name="connsiteY1" fmla="*/ 0 h 715472"/>
                <a:gd name="connsiteX2" fmla="*/ 9923629 w 9990626"/>
                <a:gd name="connsiteY2" fmla="*/ 0 h 715472"/>
                <a:gd name="connsiteX3" fmla="*/ 9990626 w 9990626"/>
                <a:gd name="connsiteY3" fmla="*/ 66997 h 715472"/>
                <a:gd name="connsiteX4" fmla="*/ 9990626 w 9990626"/>
                <a:gd name="connsiteY4" fmla="*/ 648475 h 715472"/>
                <a:gd name="connsiteX5" fmla="*/ 9923629 w 9990626"/>
                <a:gd name="connsiteY5" fmla="*/ 715472 h 715472"/>
                <a:gd name="connsiteX6" fmla="*/ 66997 w 9990626"/>
                <a:gd name="connsiteY6" fmla="*/ 715472 h 715472"/>
                <a:gd name="connsiteX7" fmla="*/ 0 w 9990626"/>
                <a:gd name="connsiteY7" fmla="*/ 648475 h 715472"/>
                <a:gd name="connsiteX8" fmla="*/ 0 w 9990626"/>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0626" h="715472" fill="none" extrusionOk="0">
                  <a:moveTo>
                    <a:pt x="0" y="66997"/>
                  </a:moveTo>
                  <a:cubicBezTo>
                    <a:pt x="-4024" y="29345"/>
                    <a:pt x="31208" y="991"/>
                    <a:pt x="66997" y="0"/>
                  </a:cubicBezTo>
                  <a:cubicBezTo>
                    <a:pt x="1560437" y="130954"/>
                    <a:pt x="6006889" y="43574"/>
                    <a:pt x="9923629" y="0"/>
                  </a:cubicBezTo>
                  <a:cubicBezTo>
                    <a:pt x="9962539" y="2941"/>
                    <a:pt x="9993147" y="33084"/>
                    <a:pt x="9990626" y="66997"/>
                  </a:cubicBezTo>
                  <a:cubicBezTo>
                    <a:pt x="9956323" y="254965"/>
                    <a:pt x="10004034" y="498691"/>
                    <a:pt x="9990626" y="648475"/>
                  </a:cubicBezTo>
                  <a:cubicBezTo>
                    <a:pt x="9984195" y="686532"/>
                    <a:pt x="9956658" y="712731"/>
                    <a:pt x="9923629" y="715472"/>
                  </a:cubicBezTo>
                  <a:cubicBezTo>
                    <a:pt x="6089724" y="870669"/>
                    <a:pt x="2427647" y="878492"/>
                    <a:pt x="66997" y="715472"/>
                  </a:cubicBezTo>
                  <a:cubicBezTo>
                    <a:pt x="30441" y="709455"/>
                    <a:pt x="-1244" y="686203"/>
                    <a:pt x="0" y="648475"/>
                  </a:cubicBezTo>
                  <a:cubicBezTo>
                    <a:pt x="-30834" y="455581"/>
                    <a:pt x="-45993" y="201318"/>
                    <a:pt x="0" y="66997"/>
                  </a:cubicBezTo>
                  <a:close/>
                </a:path>
                <a:path w="9990626" h="715472" stroke="0" extrusionOk="0">
                  <a:moveTo>
                    <a:pt x="0" y="66997"/>
                  </a:moveTo>
                  <a:cubicBezTo>
                    <a:pt x="-3005" y="28143"/>
                    <a:pt x="23586" y="2406"/>
                    <a:pt x="66997" y="0"/>
                  </a:cubicBezTo>
                  <a:cubicBezTo>
                    <a:pt x="2692198" y="132882"/>
                    <a:pt x="8366624" y="-84951"/>
                    <a:pt x="9923629" y="0"/>
                  </a:cubicBezTo>
                  <a:cubicBezTo>
                    <a:pt x="9958106" y="2465"/>
                    <a:pt x="9990506" y="30658"/>
                    <a:pt x="9990626" y="66997"/>
                  </a:cubicBezTo>
                  <a:cubicBezTo>
                    <a:pt x="10029082" y="249087"/>
                    <a:pt x="9996657" y="514000"/>
                    <a:pt x="9990626" y="648475"/>
                  </a:cubicBezTo>
                  <a:cubicBezTo>
                    <a:pt x="9994481" y="685933"/>
                    <a:pt x="9963222" y="710137"/>
                    <a:pt x="9923629" y="715472"/>
                  </a:cubicBezTo>
                  <a:cubicBezTo>
                    <a:pt x="5103809" y="803111"/>
                    <a:pt x="2211280" y="642793"/>
                    <a:pt x="66997" y="715472"/>
                  </a:cubicBezTo>
                  <a:cubicBezTo>
                    <a:pt x="29237" y="708231"/>
                    <a:pt x="-2728" y="689267"/>
                    <a:pt x="0" y="648475"/>
                  </a:cubicBezTo>
                  <a:cubicBezTo>
                    <a:pt x="51893" y="415910"/>
                    <a:pt x="-23994" y="335575"/>
                    <a:pt x="0" y="66997"/>
                  </a:cubicBezTo>
                  <a:close/>
                </a:path>
              </a:pathLst>
            </a:custGeom>
            <a:solidFill>
              <a:schemeClr val="accent1">
                <a:lumMod val="20000"/>
                <a:lumOff val="80000"/>
              </a:schemeClr>
            </a:solidFill>
            <a:ln w="28575" cap="rnd" cmpd="thinThick">
              <a:solidFill>
                <a:srgbClr val="0070C0"/>
              </a:solidFill>
              <a:prstDash val="dashDot"/>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49264" y="4879546"/>
              <a:ext cx="9557216" cy="523220"/>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5. Theo em, bức tranh thiên nhiên đẹp hơn nhờ điều gì? Vì sao?</a:t>
              </a:r>
              <a:endParaRPr lang="en-US" sz="2800" dirty="0">
                <a:latin typeface="Calibri" panose="020F0502020204030204" pitchFamily="34" charset="0"/>
                <a:cs typeface="Calibri" panose="020F0502020204030204" pitchFamily="34" charset="0"/>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934" y="4847991"/>
              <a:ext cx="586329" cy="586329"/>
            </a:xfrm>
            <a:prstGeom prst="rect">
              <a:avLst/>
            </a:prstGeom>
          </p:spPr>
        </p:pic>
      </p:grpSp>
    </p:spTree>
    <p:extLst>
      <p:ext uri="{BB962C8B-B14F-4D97-AF65-F5344CB8AC3E}">
        <p14:creationId xmlns:p14="http://schemas.microsoft.com/office/powerpoint/2010/main" val="373838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2621280" y="515834"/>
            <a:ext cx="7599680" cy="715472"/>
            <a:chOff x="833120" y="1287994"/>
            <a:chExt cx="9990624" cy="715472"/>
          </a:xfrm>
        </p:grpSpPr>
        <p:sp>
          <p:nvSpPr>
            <p:cNvPr id="4" name="Rectangle: Rounded Corners 18">
              <a:extLst>
                <a:ext uri="{FF2B5EF4-FFF2-40B4-BE49-F238E27FC236}">
                  <a16:creationId xmlns:a16="http://schemas.microsoft.com/office/drawing/2014/main" id="{C5E3E5F0-BE19-00D3-81FE-C775F535E6D4}"/>
                </a:ext>
              </a:extLst>
            </p:cNvPr>
            <p:cNvSpPr/>
            <p:nvPr/>
          </p:nvSpPr>
          <p:spPr>
            <a:xfrm>
              <a:off x="833120" y="1287994"/>
              <a:ext cx="9990624" cy="715472"/>
            </a:xfrm>
            <a:custGeom>
              <a:avLst/>
              <a:gdLst>
                <a:gd name="connsiteX0" fmla="*/ 0 w 9990624"/>
                <a:gd name="connsiteY0" fmla="*/ 66997 h 715472"/>
                <a:gd name="connsiteX1" fmla="*/ 66997 w 9990624"/>
                <a:gd name="connsiteY1" fmla="*/ 0 h 715472"/>
                <a:gd name="connsiteX2" fmla="*/ 9923627 w 9990624"/>
                <a:gd name="connsiteY2" fmla="*/ 0 h 715472"/>
                <a:gd name="connsiteX3" fmla="*/ 9990624 w 9990624"/>
                <a:gd name="connsiteY3" fmla="*/ 66997 h 715472"/>
                <a:gd name="connsiteX4" fmla="*/ 9990624 w 9990624"/>
                <a:gd name="connsiteY4" fmla="*/ 648475 h 715472"/>
                <a:gd name="connsiteX5" fmla="*/ 9923627 w 9990624"/>
                <a:gd name="connsiteY5" fmla="*/ 715472 h 715472"/>
                <a:gd name="connsiteX6" fmla="*/ 66997 w 9990624"/>
                <a:gd name="connsiteY6" fmla="*/ 715472 h 715472"/>
                <a:gd name="connsiteX7" fmla="*/ 0 w 9990624"/>
                <a:gd name="connsiteY7" fmla="*/ 648475 h 715472"/>
                <a:gd name="connsiteX8" fmla="*/ 0 w 9990624"/>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0624" h="715472" fill="none" extrusionOk="0">
                  <a:moveTo>
                    <a:pt x="0" y="66997"/>
                  </a:moveTo>
                  <a:cubicBezTo>
                    <a:pt x="-4024" y="29345"/>
                    <a:pt x="31208" y="991"/>
                    <a:pt x="66997" y="0"/>
                  </a:cubicBezTo>
                  <a:cubicBezTo>
                    <a:pt x="1560701" y="130954"/>
                    <a:pt x="6007216" y="43574"/>
                    <a:pt x="9923627" y="0"/>
                  </a:cubicBezTo>
                  <a:cubicBezTo>
                    <a:pt x="9962537" y="2941"/>
                    <a:pt x="9993145" y="33084"/>
                    <a:pt x="9990624" y="66997"/>
                  </a:cubicBezTo>
                  <a:cubicBezTo>
                    <a:pt x="9956321" y="254965"/>
                    <a:pt x="10004032" y="498691"/>
                    <a:pt x="9990624" y="648475"/>
                  </a:cubicBezTo>
                  <a:cubicBezTo>
                    <a:pt x="9984193" y="686532"/>
                    <a:pt x="9956656" y="712731"/>
                    <a:pt x="9923627" y="715472"/>
                  </a:cubicBezTo>
                  <a:cubicBezTo>
                    <a:pt x="6088971" y="870669"/>
                    <a:pt x="2427515" y="878492"/>
                    <a:pt x="66997" y="715472"/>
                  </a:cubicBezTo>
                  <a:cubicBezTo>
                    <a:pt x="30441" y="709455"/>
                    <a:pt x="-1244" y="686203"/>
                    <a:pt x="0" y="648475"/>
                  </a:cubicBezTo>
                  <a:cubicBezTo>
                    <a:pt x="-30834" y="455581"/>
                    <a:pt x="-45993" y="201318"/>
                    <a:pt x="0" y="66997"/>
                  </a:cubicBezTo>
                  <a:close/>
                </a:path>
                <a:path w="9990624" h="715472" stroke="0" extrusionOk="0">
                  <a:moveTo>
                    <a:pt x="0" y="66997"/>
                  </a:moveTo>
                  <a:cubicBezTo>
                    <a:pt x="-3005" y="28143"/>
                    <a:pt x="23586" y="2406"/>
                    <a:pt x="66997" y="0"/>
                  </a:cubicBezTo>
                  <a:cubicBezTo>
                    <a:pt x="2692739" y="132882"/>
                    <a:pt x="8367272" y="-84951"/>
                    <a:pt x="9923627" y="0"/>
                  </a:cubicBezTo>
                  <a:cubicBezTo>
                    <a:pt x="9958104" y="2465"/>
                    <a:pt x="9990504" y="30658"/>
                    <a:pt x="9990624" y="66997"/>
                  </a:cubicBezTo>
                  <a:cubicBezTo>
                    <a:pt x="10029080" y="249087"/>
                    <a:pt x="9996655" y="514000"/>
                    <a:pt x="9990624" y="648475"/>
                  </a:cubicBezTo>
                  <a:cubicBezTo>
                    <a:pt x="9994479" y="685933"/>
                    <a:pt x="9963220" y="710137"/>
                    <a:pt x="9923627" y="715472"/>
                  </a:cubicBezTo>
                  <a:cubicBezTo>
                    <a:pt x="5103282" y="803111"/>
                    <a:pt x="2211038" y="642793"/>
                    <a:pt x="66997" y="715472"/>
                  </a:cubicBezTo>
                  <a:cubicBezTo>
                    <a:pt x="29237" y="708231"/>
                    <a:pt x="-2728" y="689267"/>
                    <a:pt x="0" y="648475"/>
                  </a:cubicBezTo>
                  <a:cubicBezTo>
                    <a:pt x="51893" y="415910"/>
                    <a:pt x="-23994" y="335575"/>
                    <a:pt x="0" y="66997"/>
                  </a:cubicBezTo>
                  <a:close/>
                </a:path>
              </a:pathLst>
            </a:custGeom>
            <a:solidFill>
              <a:schemeClr val="accent1">
                <a:lumMod val="20000"/>
                <a:lumOff val="80000"/>
              </a:schemeClr>
            </a:solidFill>
            <a:ln w="28575" cap="rnd" cmpd="thinThick">
              <a:solidFill>
                <a:srgbClr val="0070C0"/>
              </a:solidFill>
              <a:prstDash val="dashDot"/>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49265" y="1377543"/>
              <a:ext cx="8934062" cy="584775"/>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1. Thủy làm gì trước khi vào phòng thi? </a:t>
              </a:r>
              <a:endParaRPr lang="en-US" sz="32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934" y="1383263"/>
              <a:ext cx="586329" cy="586329"/>
            </a:xfrm>
            <a:prstGeom prst="rect">
              <a:avLst/>
            </a:prstGeom>
          </p:spPr>
        </p:pic>
      </p:grpSp>
      <p:sp>
        <p:nvSpPr>
          <p:cNvPr id="8" name="Rectangle: Rounded Corners 15">
            <a:extLst>
              <a:ext uri="{FF2B5EF4-FFF2-40B4-BE49-F238E27FC236}">
                <a16:creationId xmlns:a16="http://schemas.microsoft.com/office/drawing/2014/main" id="{12B83B23-E06A-778B-5EED-ABC9BB02D6C1}"/>
              </a:ext>
            </a:extLst>
          </p:cNvPr>
          <p:cNvSpPr/>
          <p:nvPr/>
        </p:nvSpPr>
        <p:spPr>
          <a:xfrm>
            <a:off x="1483360" y="1494648"/>
            <a:ext cx="10314247" cy="3480224"/>
          </a:xfrm>
          <a:custGeom>
            <a:avLst/>
            <a:gdLst>
              <a:gd name="connsiteX0" fmla="*/ 0 w 10314247"/>
              <a:gd name="connsiteY0" fmla="*/ 325888 h 3480224"/>
              <a:gd name="connsiteX1" fmla="*/ 325888 w 10314247"/>
              <a:gd name="connsiteY1" fmla="*/ 0 h 3480224"/>
              <a:gd name="connsiteX2" fmla="*/ 9988359 w 10314247"/>
              <a:gd name="connsiteY2" fmla="*/ 0 h 3480224"/>
              <a:gd name="connsiteX3" fmla="*/ 10314247 w 10314247"/>
              <a:gd name="connsiteY3" fmla="*/ 325888 h 3480224"/>
              <a:gd name="connsiteX4" fmla="*/ 10314247 w 10314247"/>
              <a:gd name="connsiteY4" fmla="*/ 3154336 h 3480224"/>
              <a:gd name="connsiteX5" fmla="*/ 9988359 w 10314247"/>
              <a:gd name="connsiteY5" fmla="*/ 3480224 h 3480224"/>
              <a:gd name="connsiteX6" fmla="*/ 325888 w 10314247"/>
              <a:gd name="connsiteY6" fmla="*/ 3480224 h 3480224"/>
              <a:gd name="connsiteX7" fmla="*/ 0 w 10314247"/>
              <a:gd name="connsiteY7" fmla="*/ 3154336 h 3480224"/>
              <a:gd name="connsiteX8" fmla="*/ 0 w 10314247"/>
              <a:gd name="connsiteY8" fmla="*/ 325888 h 348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247" h="3480224" fill="none" extrusionOk="0">
                <a:moveTo>
                  <a:pt x="0" y="325888"/>
                </a:moveTo>
                <a:cubicBezTo>
                  <a:pt x="-32972" y="140572"/>
                  <a:pt x="148487" y="2112"/>
                  <a:pt x="325888" y="0"/>
                </a:cubicBezTo>
                <a:cubicBezTo>
                  <a:pt x="4239228" y="130954"/>
                  <a:pt x="7091188" y="43574"/>
                  <a:pt x="9988359" y="0"/>
                </a:cubicBezTo>
                <a:cubicBezTo>
                  <a:pt x="10170773" y="3745"/>
                  <a:pt x="10325505" y="159695"/>
                  <a:pt x="10314247" y="325888"/>
                </a:cubicBezTo>
                <a:cubicBezTo>
                  <a:pt x="10163808" y="1691402"/>
                  <a:pt x="10400126" y="2796311"/>
                  <a:pt x="10314247" y="3154336"/>
                </a:cubicBezTo>
                <a:cubicBezTo>
                  <a:pt x="10296516" y="3337231"/>
                  <a:pt x="10141357" y="3461605"/>
                  <a:pt x="9988359" y="3480224"/>
                </a:cubicBezTo>
                <a:cubicBezTo>
                  <a:pt x="6681797" y="3635421"/>
                  <a:pt x="1447464" y="3643244"/>
                  <a:pt x="325888" y="3480224"/>
                </a:cubicBezTo>
                <a:cubicBezTo>
                  <a:pt x="147820" y="3454324"/>
                  <a:pt x="-3375" y="3336290"/>
                  <a:pt x="0" y="3154336"/>
                </a:cubicBezTo>
                <a:cubicBezTo>
                  <a:pt x="64656" y="2369327"/>
                  <a:pt x="-17807" y="1385421"/>
                  <a:pt x="0" y="325888"/>
                </a:cubicBezTo>
                <a:close/>
              </a:path>
              <a:path w="10314247" h="3480224" stroke="0" extrusionOk="0">
                <a:moveTo>
                  <a:pt x="0" y="325888"/>
                </a:moveTo>
                <a:cubicBezTo>
                  <a:pt x="-10899" y="139182"/>
                  <a:pt x="121017" y="9341"/>
                  <a:pt x="325888" y="0"/>
                </a:cubicBezTo>
                <a:cubicBezTo>
                  <a:pt x="1322956" y="132882"/>
                  <a:pt x="5809443" y="-84951"/>
                  <a:pt x="9988359" y="0"/>
                </a:cubicBezTo>
                <a:cubicBezTo>
                  <a:pt x="10156647" y="11421"/>
                  <a:pt x="10310379" y="167283"/>
                  <a:pt x="10314247" y="325888"/>
                </a:cubicBezTo>
                <a:cubicBezTo>
                  <a:pt x="10334434" y="1701640"/>
                  <a:pt x="10466727" y="2678099"/>
                  <a:pt x="10314247" y="3154336"/>
                </a:cubicBezTo>
                <a:cubicBezTo>
                  <a:pt x="10327360" y="3335875"/>
                  <a:pt x="10177967" y="3460415"/>
                  <a:pt x="9988359" y="3480224"/>
                </a:cubicBezTo>
                <a:cubicBezTo>
                  <a:pt x="8272296" y="3567863"/>
                  <a:pt x="2186042" y="3407545"/>
                  <a:pt x="325888" y="3480224"/>
                </a:cubicBezTo>
                <a:cubicBezTo>
                  <a:pt x="143112" y="3453592"/>
                  <a:pt x="-13718" y="3353383"/>
                  <a:pt x="0" y="3154336"/>
                </a:cubicBezTo>
                <a:cubicBezTo>
                  <a:pt x="-38581" y="2066684"/>
                  <a:pt x="63341" y="1078955"/>
                  <a:pt x="0" y="325888"/>
                </a:cubicBezTo>
                <a:close/>
              </a:path>
            </a:pathLst>
          </a:custGeom>
          <a:solidFill>
            <a:srgbClr val="FDF8FB">
              <a:alpha val="85000"/>
            </a:srgbClr>
          </a:solidFill>
          <a:ln w="28575" cap="rnd" cmpd="thinThick">
            <a:solidFill>
              <a:srgbClr val="0070C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CBC63B-A9A1-F3BF-AF99-9E93C9B0ED6F}"/>
              </a:ext>
            </a:extLst>
          </p:cNvPr>
          <p:cNvSpPr/>
          <p:nvPr/>
        </p:nvSpPr>
        <p:spPr>
          <a:xfrm>
            <a:off x="1591429" y="1572000"/>
            <a:ext cx="10098107"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996" y="2691193"/>
            <a:ext cx="2327756" cy="4283239"/>
          </a:xfrm>
          <a:prstGeom prst="rect">
            <a:avLst/>
          </a:prstGeom>
        </p:spPr>
      </p:pic>
      <p:sp>
        <p:nvSpPr>
          <p:cNvPr id="14" name="Rectangle 13">
            <a:extLst>
              <a:ext uri="{FF2B5EF4-FFF2-40B4-BE49-F238E27FC236}">
                <a16:creationId xmlns:a16="http://schemas.microsoft.com/office/drawing/2014/main" id="{19CBC63B-A9A1-F3BF-AF99-9E93C9B0ED6F}"/>
              </a:ext>
            </a:extLst>
          </p:cNvPr>
          <p:cNvSpPr/>
          <p:nvPr/>
        </p:nvSpPr>
        <p:spPr>
          <a:xfrm>
            <a:off x="1591429" y="2035632"/>
            <a:ext cx="1029851"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91038" y="1494267"/>
            <a:ext cx="10098107" cy="358686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Thủy nhận cây đàn vi ô lông, lên dây và kéo thử vài nốt nhạc. Ánh đèn hắt lên khuôn mặt trắng trẻo của em. Em nâng đàn đặt lên vai. Khi ắc sê vừa khẽ chạm vào những dây đàn thì như có phép lạ, những âm thanh trong trẻo vút bay lên giữa yên lặng của gian phòng. Vầng trán cô bé hơi tái đi nhưng gò má ửng hồng, đôi mắt sẫm màu hơn, làn mi rậm cong dài khẽ rung động.</a:t>
            </a:r>
          </a:p>
        </p:txBody>
      </p:sp>
    </p:spTree>
    <p:extLst>
      <p:ext uri="{BB962C8B-B14F-4D97-AF65-F5344CB8AC3E}">
        <p14:creationId xmlns:p14="http://schemas.microsoft.com/office/powerpoint/2010/main" val="20878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1127760" y="528646"/>
            <a:ext cx="8636000" cy="715472"/>
            <a:chOff x="833120" y="2154246"/>
            <a:chExt cx="10557102" cy="715472"/>
          </a:xfrm>
        </p:grpSpPr>
        <p:sp>
          <p:nvSpPr>
            <p:cNvPr id="4" name="Rectangle: Rounded Corners 18">
              <a:extLst>
                <a:ext uri="{FF2B5EF4-FFF2-40B4-BE49-F238E27FC236}">
                  <a16:creationId xmlns:a16="http://schemas.microsoft.com/office/drawing/2014/main" id="{C5E3E5F0-BE19-00D3-81FE-C775F535E6D4}"/>
                </a:ext>
              </a:extLst>
            </p:cNvPr>
            <p:cNvSpPr/>
            <p:nvPr/>
          </p:nvSpPr>
          <p:spPr>
            <a:xfrm>
              <a:off x="833120" y="2154246"/>
              <a:ext cx="9990624" cy="715472"/>
            </a:xfrm>
            <a:custGeom>
              <a:avLst/>
              <a:gdLst>
                <a:gd name="connsiteX0" fmla="*/ 0 w 9990624"/>
                <a:gd name="connsiteY0" fmla="*/ 66997 h 715472"/>
                <a:gd name="connsiteX1" fmla="*/ 66997 w 9990624"/>
                <a:gd name="connsiteY1" fmla="*/ 0 h 715472"/>
                <a:gd name="connsiteX2" fmla="*/ 9923627 w 9990624"/>
                <a:gd name="connsiteY2" fmla="*/ 0 h 715472"/>
                <a:gd name="connsiteX3" fmla="*/ 9990624 w 9990624"/>
                <a:gd name="connsiteY3" fmla="*/ 66997 h 715472"/>
                <a:gd name="connsiteX4" fmla="*/ 9990624 w 9990624"/>
                <a:gd name="connsiteY4" fmla="*/ 648475 h 715472"/>
                <a:gd name="connsiteX5" fmla="*/ 9923627 w 9990624"/>
                <a:gd name="connsiteY5" fmla="*/ 715472 h 715472"/>
                <a:gd name="connsiteX6" fmla="*/ 66997 w 9990624"/>
                <a:gd name="connsiteY6" fmla="*/ 715472 h 715472"/>
                <a:gd name="connsiteX7" fmla="*/ 0 w 9990624"/>
                <a:gd name="connsiteY7" fmla="*/ 648475 h 715472"/>
                <a:gd name="connsiteX8" fmla="*/ 0 w 9990624"/>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0624" h="715472" fill="none" extrusionOk="0">
                  <a:moveTo>
                    <a:pt x="0" y="66997"/>
                  </a:moveTo>
                  <a:cubicBezTo>
                    <a:pt x="-4024" y="29345"/>
                    <a:pt x="31208" y="991"/>
                    <a:pt x="66997" y="0"/>
                  </a:cubicBezTo>
                  <a:cubicBezTo>
                    <a:pt x="1560701" y="130954"/>
                    <a:pt x="6007216" y="43574"/>
                    <a:pt x="9923627" y="0"/>
                  </a:cubicBezTo>
                  <a:cubicBezTo>
                    <a:pt x="9962537" y="2941"/>
                    <a:pt x="9993145" y="33084"/>
                    <a:pt x="9990624" y="66997"/>
                  </a:cubicBezTo>
                  <a:cubicBezTo>
                    <a:pt x="9956321" y="254965"/>
                    <a:pt x="10004032" y="498691"/>
                    <a:pt x="9990624" y="648475"/>
                  </a:cubicBezTo>
                  <a:cubicBezTo>
                    <a:pt x="9984193" y="686532"/>
                    <a:pt x="9956656" y="712731"/>
                    <a:pt x="9923627" y="715472"/>
                  </a:cubicBezTo>
                  <a:cubicBezTo>
                    <a:pt x="6088971" y="870669"/>
                    <a:pt x="2427515" y="878492"/>
                    <a:pt x="66997" y="715472"/>
                  </a:cubicBezTo>
                  <a:cubicBezTo>
                    <a:pt x="30441" y="709455"/>
                    <a:pt x="-1244" y="686203"/>
                    <a:pt x="0" y="648475"/>
                  </a:cubicBezTo>
                  <a:cubicBezTo>
                    <a:pt x="-30834" y="455581"/>
                    <a:pt x="-45993" y="201318"/>
                    <a:pt x="0" y="66997"/>
                  </a:cubicBezTo>
                  <a:close/>
                </a:path>
                <a:path w="9990624" h="715472" stroke="0" extrusionOk="0">
                  <a:moveTo>
                    <a:pt x="0" y="66997"/>
                  </a:moveTo>
                  <a:cubicBezTo>
                    <a:pt x="-3005" y="28143"/>
                    <a:pt x="23586" y="2406"/>
                    <a:pt x="66997" y="0"/>
                  </a:cubicBezTo>
                  <a:cubicBezTo>
                    <a:pt x="2692739" y="132882"/>
                    <a:pt x="8367272" y="-84951"/>
                    <a:pt x="9923627" y="0"/>
                  </a:cubicBezTo>
                  <a:cubicBezTo>
                    <a:pt x="9958104" y="2465"/>
                    <a:pt x="9990504" y="30658"/>
                    <a:pt x="9990624" y="66997"/>
                  </a:cubicBezTo>
                  <a:cubicBezTo>
                    <a:pt x="10029080" y="249087"/>
                    <a:pt x="9996655" y="514000"/>
                    <a:pt x="9990624" y="648475"/>
                  </a:cubicBezTo>
                  <a:cubicBezTo>
                    <a:pt x="9994479" y="685933"/>
                    <a:pt x="9963220" y="710137"/>
                    <a:pt x="9923627" y="715472"/>
                  </a:cubicBezTo>
                  <a:cubicBezTo>
                    <a:pt x="5103282" y="803111"/>
                    <a:pt x="2211038" y="642793"/>
                    <a:pt x="66997" y="715472"/>
                  </a:cubicBezTo>
                  <a:cubicBezTo>
                    <a:pt x="29237" y="708231"/>
                    <a:pt x="-2728" y="689267"/>
                    <a:pt x="0" y="648475"/>
                  </a:cubicBezTo>
                  <a:cubicBezTo>
                    <a:pt x="51893" y="415910"/>
                    <a:pt x="-23994" y="335575"/>
                    <a:pt x="0" y="66997"/>
                  </a:cubicBezTo>
                  <a:close/>
                </a:path>
              </a:pathLst>
            </a:custGeom>
            <a:solidFill>
              <a:schemeClr val="accent1">
                <a:lumMod val="20000"/>
                <a:lumOff val="80000"/>
              </a:schemeClr>
            </a:solidFill>
            <a:ln w="28575" cap="rnd" cmpd="thinThick">
              <a:solidFill>
                <a:srgbClr val="0070C0"/>
              </a:solidFill>
              <a:prstDash val="dashDot"/>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49265" y="2256051"/>
              <a:ext cx="9740957" cy="523220"/>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2. Tiếng đàn của Thủy được tả bằng hình ảnh nào?</a:t>
              </a:r>
              <a:endParaRPr lang="en-US" sz="28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934" y="2226471"/>
              <a:ext cx="586329" cy="586329"/>
            </a:xfrm>
            <a:prstGeom prst="rect">
              <a:avLst/>
            </a:prstGeom>
          </p:spPr>
        </p:pic>
      </p:grpSp>
      <p:sp>
        <p:nvSpPr>
          <p:cNvPr id="7" name="Rectangle: Rounded Corners 15">
            <a:extLst>
              <a:ext uri="{FF2B5EF4-FFF2-40B4-BE49-F238E27FC236}">
                <a16:creationId xmlns:a16="http://schemas.microsoft.com/office/drawing/2014/main" id="{12B83B23-E06A-778B-5EED-ABC9BB02D6C1}"/>
              </a:ext>
            </a:extLst>
          </p:cNvPr>
          <p:cNvSpPr/>
          <p:nvPr/>
        </p:nvSpPr>
        <p:spPr>
          <a:xfrm>
            <a:off x="181170" y="1361212"/>
            <a:ext cx="10314247" cy="3480224"/>
          </a:xfrm>
          <a:custGeom>
            <a:avLst/>
            <a:gdLst>
              <a:gd name="connsiteX0" fmla="*/ 0 w 10314247"/>
              <a:gd name="connsiteY0" fmla="*/ 325888 h 3480224"/>
              <a:gd name="connsiteX1" fmla="*/ 325888 w 10314247"/>
              <a:gd name="connsiteY1" fmla="*/ 0 h 3480224"/>
              <a:gd name="connsiteX2" fmla="*/ 9988359 w 10314247"/>
              <a:gd name="connsiteY2" fmla="*/ 0 h 3480224"/>
              <a:gd name="connsiteX3" fmla="*/ 10314247 w 10314247"/>
              <a:gd name="connsiteY3" fmla="*/ 325888 h 3480224"/>
              <a:gd name="connsiteX4" fmla="*/ 10314247 w 10314247"/>
              <a:gd name="connsiteY4" fmla="*/ 3154336 h 3480224"/>
              <a:gd name="connsiteX5" fmla="*/ 9988359 w 10314247"/>
              <a:gd name="connsiteY5" fmla="*/ 3480224 h 3480224"/>
              <a:gd name="connsiteX6" fmla="*/ 325888 w 10314247"/>
              <a:gd name="connsiteY6" fmla="*/ 3480224 h 3480224"/>
              <a:gd name="connsiteX7" fmla="*/ 0 w 10314247"/>
              <a:gd name="connsiteY7" fmla="*/ 3154336 h 3480224"/>
              <a:gd name="connsiteX8" fmla="*/ 0 w 10314247"/>
              <a:gd name="connsiteY8" fmla="*/ 325888 h 348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247" h="3480224" fill="none" extrusionOk="0">
                <a:moveTo>
                  <a:pt x="0" y="325888"/>
                </a:moveTo>
                <a:cubicBezTo>
                  <a:pt x="-32972" y="140572"/>
                  <a:pt x="148487" y="2112"/>
                  <a:pt x="325888" y="0"/>
                </a:cubicBezTo>
                <a:cubicBezTo>
                  <a:pt x="4239228" y="130954"/>
                  <a:pt x="7091188" y="43574"/>
                  <a:pt x="9988359" y="0"/>
                </a:cubicBezTo>
                <a:cubicBezTo>
                  <a:pt x="10170773" y="3745"/>
                  <a:pt x="10325505" y="159695"/>
                  <a:pt x="10314247" y="325888"/>
                </a:cubicBezTo>
                <a:cubicBezTo>
                  <a:pt x="10163808" y="1691402"/>
                  <a:pt x="10400126" y="2796311"/>
                  <a:pt x="10314247" y="3154336"/>
                </a:cubicBezTo>
                <a:cubicBezTo>
                  <a:pt x="10296516" y="3337231"/>
                  <a:pt x="10141357" y="3461605"/>
                  <a:pt x="9988359" y="3480224"/>
                </a:cubicBezTo>
                <a:cubicBezTo>
                  <a:pt x="6681797" y="3635421"/>
                  <a:pt x="1447464" y="3643244"/>
                  <a:pt x="325888" y="3480224"/>
                </a:cubicBezTo>
                <a:cubicBezTo>
                  <a:pt x="147820" y="3454324"/>
                  <a:pt x="-3375" y="3336290"/>
                  <a:pt x="0" y="3154336"/>
                </a:cubicBezTo>
                <a:cubicBezTo>
                  <a:pt x="64656" y="2369327"/>
                  <a:pt x="-17807" y="1385421"/>
                  <a:pt x="0" y="325888"/>
                </a:cubicBezTo>
                <a:close/>
              </a:path>
              <a:path w="10314247" h="3480224" stroke="0" extrusionOk="0">
                <a:moveTo>
                  <a:pt x="0" y="325888"/>
                </a:moveTo>
                <a:cubicBezTo>
                  <a:pt x="-10899" y="139182"/>
                  <a:pt x="121017" y="9341"/>
                  <a:pt x="325888" y="0"/>
                </a:cubicBezTo>
                <a:cubicBezTo>
                  <a:pt x="1322956" y="132882"/>
                  <a:pt x="5809443" y="-84951"/>
                  <a:pt x="9988359" y="0"/>
                </a:cubicBezTo>
                <a:cubicBezTo>
                  <a:pt x="10156647" y="11421"/>
                  <a:pt x="10310379" y="167283"/>
                  <a:pt x="10314247" y="325888"/>
                </a:cubicBezTo>
                <a:cubicBezTo>
                  <a:pt x="10334434" y="1701640"/>
                  <a:pt x="10466727" y="2678099"/>
                  <a:pt x="10314247" y="3154336"/>
                </a:cubicBezTo>
                <a:cubicBezTo>
                  <a:pt x="10327360" y="3335875"/>
                  <a:pt x="10177967" y="3460415"/>
                  <a:pt x="9988359" y="3480224"/>
                </a:cubicBezTo>
                <a:cubicBezTo>
                  <a:pt x="8272296" y="3567863"/>
                  <a:pt x="2186042" y="3407545"/>
                  <a:pt x="325888" y="3480224"/>
                </a:cubicBezTo>
                <a:cubicBezTo>
                  <a:pt x="143112" y="3453592"/>
                  <a:pt x="-13718" y="3353383"/>
                  <a:pt x="0" y="3154336"/>
                </a:cubicBezTo>
                <a:cubicBezTo>
                  <a:pt x="-38581" y="2066684"/>
                  <a:pt x="63341" y="1078955"/>
                  <a:pt x="0" y="325888"/>
                </a:cubicBezTo>
                <a:close/>
              </a:path>
            </a:pathLst>
          </a:custGeom>
          <a:solidFill>
            <a:srgbClr val="FDF8FB">
              <a:alpha val="85000"/>
            </a:srgbClr>
          </a:solidFill>
          <a:ln w="28575" cap="rnd" cmpd="thinThick">
            <a:solidFill>
              <a:srgbClr val="0070C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1367" y="2708381"/>
            <a:ext cx="2151803" cy="4266110"/>
          </a:xfrm>
          <a:prstGeom prst="rect">
            <a:avLst/>
          </a:prstGeom>
        </p:spPr>
      </p:pic>
      <p:sp>
        <p:nvSpPr>
          <p:cNvPr id="10" name="Rectangle 9">
            <a:extLst>
              <a:ext uri="{FF2B5EF4-FFF2-40B4-BE49-F238E27FC236}">
                <a16:creationId xmlns:a16="http://schemas.microsoft.com/office/drawing/2014/main" id="{19CBC63B-A9A1-F3BF-AF99-9E93C9B0ED6F}"/>
              </a:ext>
            </a:extLst>
          </p:cNvPr>
          <p:cNvSpPr/>
          <p:nvPr/>
        </p:nvSpPr>
        <p:spPr>
          <a:xfrm>
            <a:off x="4251311" y="2987881"/>
            <a:ext cx="6061089"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CBC63B-A9A1-F3BF-AF99-9E93C9B0ED6F}"/>
              </a:ext>
            </a:extLst>
          </p:cNvPr>
          <p:cNvSpPr/>
          <p:nvPr/>
        </p:nvSpPr>
        <p:spPr>
          <a:xfrm>
            <a:off x="370191" y="3467671"/>
            <a:ext cx="5614049"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9239" y="1394741"/>
            <a:ext cx="10098107" cy="358686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Thủy nhận cây đàn vi ô lông, lên dây và kéo thử vài nốt nhạc. Ánh đèn hắt lên khuôn mặt trắng trẻo của em. Em nâng đàn đặt lên vai. Khi ắc sê vừa khẽ chạm vào những dây đàn thì như có phép lạ, những âm thanh trong trẻo vút bay lên giữa yên lặng của gian phòng. Vầng trán cô bé hơi tái đi nhưng gò má ửng hồng, đôi mắt sẫm màu hơn, làn mi rậm cong dài khẽ rung động.</a:t>
            </a:r>
          </a:p>
        </p:txBody>
      </p:sp>
    </p:spTree>
    <p:extLst>
      <p:ext uri="{BB962C8B-B14F-4D97-AF65-F5344CB8AC3E}">
        <p14:creationId xmlns:p14="http://schemas.microsoft.com/office/powerpoint/2010/main" val="203824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15">
            <a:extLst>
              <a:ext uri="{FF2B5EF4-FFF2-40B4-BE49-F238E27FC236}">
                <a16:creationId xmlns:a16="http://schemas.microsoft.com/office/drawing/2014/main" id="{12B83B23-E06A-778B-5EED-ABC9BB02D6C1}"/>
              </a:ext>
            </a:extLst>
          </p:cNvPr>
          <p:cNvSpPr/>
          <p:nvPr/>
        </p:nvSpPr>
        <p:spPr>
          <a:xfrm>
            <a:off x="1762142" y="1437490"/>
            <a:ext cx="10314247" cy="3480224"/>
          </a:xfrm>
          <a:custGeom>
            <a:avLst/>
            <a:gdLst>
              <a:gd name="connsiteX0" fmla="*/ 0 w 10314247"/>
              <a:gd name="connsiteY0" fmla="*/ 325888 h 3480224"/>
              <a:gd name="connsiteX1" fmla="*/ 325888 w 10314247"/>
              <a:gd name="connsiteY1" fmla="*/ 0 h 3480224"/>
              <a:gd name="connsiteX2" fmla="*/ 9988359 w 10314247"/>
              <a:gd name="connsiteY2" fmla="*/ 0 h 3480224"/>
              <a:gd name="connsiteX3" fmla="*/ 10314247 w 10314247"/>
              <a:gd name="connsiteY3" fmla="*/ 325888 h 3480224"/>
              <a:gd name="connsiteX4" fmla="*/ 10314247 w 10314247"/>
              <a:gd name="connsiteY4" fmla="*/ 3154336 h 3480224"/>
              <a:gd name="connsiteX5" fmla="*/ 9988359 w 10314247"/>
              <a:gd name="connsiteY5" fmla="*/ 3480224 h 3480224"/>
              <a:gd name="connsiteX6" fmla="*/ 325888 w 10314247"/>
              <a:gd name="connsiteY6" fmla="*/ 3480224 h 3480224"/>
              <a:gd name="connsiteX7" fmla="*/ 0 w 10314247"/>
              <a:gd name="connsiteY7" fmla="*/ 3154336 h 3480224"/>
              <a:gd name="connsiteX8" fmla="*/ 0 w 10314247"/>
              <a:gd name="connsiteY8" fmla="*/ 325888 h 348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247" h="3480224" fill="none" extrusionOk="0">
                <a:moveTo>
                  <a:pt x="0" y="325888"/>
                </a:moveTo>
                <a:cubicBezTo>
                  <a:pt x="-32972" y="140572"/>
                  <a:pt x="148487" y="2112"/>
                  <a:pt x="325888" y="0"/>
                </a:cubicBezTo>
                <a:cubicBezTo>
                  <a:pt x="4239228" y="130954"/>
                  <a:pt x="7091188" y="43574"/>
                  <a:pt x="9988359" y="0"/>
                </a:cubicBezTo>
                <a:cubicBezTo>
                  <a:pt x="10170773" y="3745"/>
                  <a:pt x="10325505" y="159695"/>
                  <a:pt x="10314247" y="325888"/>
                </a:cubicBezTo>
                <a:cubicBezTo>
                  <a:pt x="10163808" y="1691402"/>
                  <a:pt x="10400126" y="2796311"/>
                  <a:pt x="10314247" y="3154336"/>
                </a:cubicBezTo>
                <a:cubicBezTo>
                  <a:pt x="10296516" y="3337231"/>
                  <a:pt x="10141357" y="3461605"/>
                  <a:pt x="9988359" y="3480224"/>
                </a:cubicBezTo>
                <a:cubicBezTo>
                  <a:pt x="6681797" y="3635421"/>
                  <a:pt x="1447464" y="3643244"/>
                  <a:pt x="325888" y="3480224"/>
                </a:cubicBezTo>
                <a:cubicBezTo>
                  <a:pt x="147820" y="3454324"/>
                  <a:pt x="-3375" y="3336290"/>
                  <a:pt x="0" y="3154336"/>
                </a:cubicBezTo>
                <a:cubicBezTo>
                  <a:pt x="64656" y="2369327"/>
                  <a:pt x="-17807" y="1385421"/>
                  <a:pt x="0" y="325888"/>
                </a:cubicBezTo>
                <a:close/>
              </a:path>
              <a:path w="10314247" h="3480224" stroke="0" extrusionOk="0">
                <a:moveTo>
                  <a:pt x="0" y="325888"/>
                </a:moveTo>
                <a:cubicBezTo>
                  <a:pt x="-10899" y="139182"/>
                  <a:pt x="121017" y="9341"/>
                  <a:pt x="325888" y="0"/>
                </a:cubicBezTo>
                <a:cubicBezTo>
                  <a:pt x="1322956" y="132882"/>
                  <a:pt x="5809443" y="-84951"/>
                  <a:pt x="9988359" y="0"/>
                </a:cubicBezTo>
                <a:cubicBezTo>
                  <a:pt x="10156647" y="11421"/>
                  <a:pt x="10310379" y="167283"/>
                  <a:pt x="10314247" y="325888"/>
                </a:cubicBezTo>
                <a:cubicBezTo>
                  <a:pt x="10334434" y="1701640"/>
                  <a:pt x="10466727" y="2678099"/>
                  <a:pt x="10314247" y="3154336"/>
                </a:cubicBezTo>
                <a:cubicBezTo>
                  <a:pt x="10327360" y="3335875"/>
                  <a:pt x="10177967" y="3460415"/>
                  <a:pt x="9988359" y="3480224"/>
                </a:cubicBezTo>
                <a:cubicBezTo>
                  <a:pt x="8272296" y="3567863"/>
                  <a:pt x="2186042" y="3407545"/>
                  <a:pt x="325888" y="3480224"/>
                </a:cubicBezTo>
                <a:cubicBezTo>
                  <a:pt x="143112" y="3453592"/>
                  <a:pt x="-13718" y="3353383"/>
                  <a:pt x="0" y="3154336"/>
                </a:cubicBezTo>
                <a:cubicBezTo>
                  <a:pt x="-38581" y="2066684"/>
                  <a:pt x="63341" y="1078955"/>
                  <a:pt x="0" y="325888"/>
                </a:cubicBezTo>
                <a:close/>
              </a:path>
            </a:pathLst>
          </a:custGeom>
          <a:solidFill>
            <a:srgbClr val="FDF8FB">
              <a:alpha val="85000"/>
            </a:srgbClr>
          </a:solidFill>
          <a:ln w="28575" cap="rnd" cmpd="thinThick">
            <a:solidFill>
              <a:srgbClr val="0070C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CBC63B-A9A1-F3BF-AF99-9E93C9B0ED6F}"/>
              </a:ext>
            </a:extLst>
          </p:cNvPr>
          <p:cNvSpPr/>
          <p:nvPr/>
        </p:nvSpPr>
        <p:spPr>
          <a:xfrm>
            <a:off x="7602805" y="3509008"/>
            <a:ext cx="4365514"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r="72632"/>
          <a:stretch/>
        </p:blipFill>
        <p:spPr>
          <a:xfrm>
            <a:off x="-268898" y="3030284"/>
            <a:ext cx="2751024" cy="3863712"/>
          </a:xfrm>
          <a:prstGeom prst="rect">
            <a:avLst/>
          </a:prstGeom>
        </p:spPr>
      </p:pic>
      <p:sp>
        <p:nvSpPr>
          <p:cNvPr id="11" name="Rectangle 10">
            <a:extLst>
              <a:ext uri="{FF2B5EF4-FFF2-40B4-BE49-F238E27FC236}">
                <a16:creationId xmlns:a16="http://schemas.microsoft.com/office/drawing/2014/main" id="{19CBC63B-A9A1-F3BF-AF99-9E93C9B0ED6F}"/>
              </a:ext>
            </a:extLst>
          </p:cNvPr>
          <p:cNvSpPr/>
          <p:nvPr/>
        </p:nvSpPr>
        <p:spPr>
          <a:xfrm>
            <a:off x="1870211" y="4084009"/>
            <a:ext cx="10206178"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2086472" y="539934"/>
            <a:ext cx="9082881" cy="715472"/>
            <a:chOff x="833120" y="3050915"/>
            <a:chExt cx="9990624" cy="715472"/>
          </a:xfrm>
        </p:grpSpPr>
        <p:sp>
          <p:nvSpPr>
            <p:cNvPr id="13" name="Rectangle: Rounded Corners 18">
              <a:extLst>
                <a:ext uri="{FF2B5EF4-FFF2-40B4-BE49-F238E27FC236}">
                  <a16:creationId xmlns:a16="http://schemas.microsoft.com/office/drawing/2014/main" id="{C5E3E5F0-BE19-00D3-81FE-C775F535E6D4}"/>
                </a:ext>
              </a:extLst>
            </p:cNvPr>
            <p:cNvSpPr/>
            <p:nvPr/>
          </p:nvSpPr>
          <p:spPr>
            <a:xfrm>
              <a:off x="833120" y="3050915"/>
              <a:ext cx="9990624" cy="715472"/>
            </a:xfrm>
            <a:custGeom>
              <a:avLst/>
              <a:gdLst>
                <a:gd name="connsiteX0" fmla="*/ 0 w 9990624"/>
                <a:gd name="connsiteY0" fmla="*/ 66997 h 715472"/>
                <a:gd name="connsiteX1" fmla="*/ 66997 w 9990624"/>
                <a:gd name="connsiteY1" fmla="*/ 0 h 715472"/>
                <a:gd name="connsiteX2" fmla="*/ 9923627 w 9990624"/>
                <a:gd name="connsiteY2" fmla="*/ 0 h 715472"/>
                <a:gd name="connsiteX3" fmla="*/ 9990624 w 9990624"/>
                <a:gd name="connsiteY3" fmla="*/ 66997 h 715472"/>
                <a:gd name="connsiteX4" fmla="*/ 9990624 w 9990624"/>
                <a:gd name="connsiteY4" fmla="*/ 648475 h 715472"/>
                <a:gd name="connsiteX5" fmla="*/ 9923627 w 9990624"/>
                <a:gd name="connsiteY5" fmla="*/ 715472 h 715472"/>
                <a:gd name="connsiteX6" fmla="*/ 66997 w 9990624"/>
                <a:gd name="connsiteY6" fmla="*/ 715472 h 715472"/>
                <a:gd name="connsiteX7" fmla="*/ 0 w 9990624"/>
                <a:gd name="connsiteY7" fmla="*/ 648475 h 715472"/>
                <a:gd name="connsiteX8" fmla="*/ 0 w 9990624"/>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0624" h="715472" fill="none" extrusionOk="0">
                  <a:moveTo>
                    <a:pt x="0" y="66997"/>
                  </a:moveTo>
                  <a:cubicBezTo>
                    <a:pt x="-4024" y="29345"/>
                    <a:pt x="31208" y="991"/>
                    <a:pt x="66997" y="0"/>
                  </a:cubicBezTo>
                  <a:cubicBezTo>
                    <a:pt x="1560701" y="130954"/>
                    <a:pt x="6007216" y="43574"/>
                    <a:pt x="9923627" y="0"/>
                  </a:cubicBezTo>
                  <a:cubicBezTo>
                    <a:pt x="9962537" y="2941"/>
                    <a:pt x="9993145" y="33084"/>
                    <a:pt x="9990624" y="66997"/>
                  </a:cubicBezTo>
                  <a:cubicBezTo>
                    <a:pt x="9956321" y="254965"/>
                    <a:pt x="10004032" y="498691"/>
                    <a:pt x="9990624" y="648475"/>
                  </a:cubicBezTo>
                  <a:cubicBezTo>
                    <a:pt x="9984193" y="686532"/>
                    <a:pt x="9956656" y="712731"/>
                    <a:pt x="9923627" y="715472"/>
                  </a:cubicBezTo>
                  <a:cubicBezTo>
                    <a:pt x="6088971" y="870669"/>
                    <a:pt x="2427515" y="878492"/>
                    <a:pt x="66997" y="715472"/>
                  </a:cubicBezTo>
                  <a:cubicBezTo>
                    <a:pt x="30441" y="709455"/>
                    <a:pt x="-1244" y="686203"/>
                    <a:pt x="0" y="648475"/>
                  </a:cubicBezTo>
                  <a:cubicBezTo>
                    <a:pt x="-30834" y="455581"/>
                    <a:pt x="-45993" y="201318"/>
                    <a:pt x="0" y="66997"/>
                  </a:cubicBezTo>
                  <a:close/>
                </a:path>
                <a:path w="9990624" h="715472" stroke="0" extrusionOk="0">
                  <a:moveTo>
                    <a:pt x="0" y="66997"/>
                  </a:moveTo>
                  <a:cubicBezTo>
                    <a:pt x="-3005" y="28143"/>
                    <a:pt x="23586" y="2406"/>
                    <a:pt x="66997" y="0"/>
                  </a:cubicBezTo>
                  <a:cubicBezTo>
                    <a:pt x="2692739" y="132882"/>
                    <a:pt x="8367272" y="-84951"/>
                    <a:pt x="9923627" y="0"/>
                  </a:cubicBezTo>
                  <a:cubicBezTo>
                    <a:pt x="9958104" y="2465"/>
                    <a:pt x="9990504" y="30658"/>
                    <a:pt x="9990624" y="66997"/>
                  </a:cubicBezTo>
                  <a:cubicBezTo>
                    <a:pt x="10029080" y="249087"/>
                    <a:pt x="9996655" y="514000"/>
                    <a:pt x="9990624" y="648475"/>
                  </a:cubicBezTo>
                  <a:cubicBezTo>
                    <a:pt x="9994479" y="685933"/>
                    <a:pt x="9963220" y="710137"/>
                    <a:pt x="9923627" y="715472"/>
                  </a:cubicBezTo>
                  <a:cubicBezTo>
                    <a:pt x="5103282" y="803111"/>
                    <a:pt x="2211038" y="642793"/>
                    <a:pt x="66997" y="715472"/>
                  </a:cubicBezTo>
                  <a:cubicBezTo>
                    <a:pt x="29237" y="708231"/>
                    <a:pt x="-2728" y="689267"/>
                    <a:pt x="0" y="648475"/>
                  </a:cubicBezTo>
                  <a:cubicBezTo>
                    <a:pt x="51893" y="415910"/>
                    <a:pt x="-23994" y="335575"/>
                    <a:pt x="0" y="66997"/>
                  </a:cubicBezTo>
                  <a:close/>
                </a:path>
              </a:pathLst>
            </a:custGeom>
            <a:solidFill>
              <a:schemeClr val="accent1">
                <a:lumMod val="20000"/>
                <a:lumOff val="80000"/>
              </a:schemeClr>
            </a:solidFill>
            <a:ln w="28575" cap="rnd" cmpd="thinThick">
              <a:solidFill>
                <a:srgbClr val="0070C0"/>
              </a:solidFill>
              <a:prstDash val="dashDot"/>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62512" y="3162207"/>
              <a:ext cx="8993728" cy="523220"/>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3. Tìm câu văn cho thấy Thủy rất tập trung khi kéo đàn.</a:t>
              </a:r>
              <a:endParaRPr lang="en-US" sz="2800" dirty="0">
                <a:latin typeface="Calibri" panose="020F0502020204030204" pitchFamily="34" charset="0"/>
                <a:cs typeface="Calibri" panose="020F050202020403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934" y="3108067"/>
              <a:ext cx="586329" cy="586329"/>
            </a:xfrm>
            <a:prstGeom prst="rect">
              <a:avLst/>
            </a:prstGeom>
          </p:spPr>
        </p:pic>
      </p:grpSp>
      <p:sp>
        <p:nvSpPr>
          <p:cNvPr id="17" name="Rectangle 16">
            <a:extLst>
              <a:ext uri="{FF2B5EF4-FFF2-40B4-BE49-F238E27FC236}">
                <a16:creationId xmlns:a16="http://schemas.microsoft.com/office/drawing/2014/main" id="{19CBC63B-A9A1-F3BF-AF99-9E93C9B0ED6F}"/>
              </a:ext>
            </a:extLst>
          </p:cNvPr>
          <p:cNvSpPr/>
          <p:nvPr/>
        </p:nvSpPr>
        <p:spPr>
          <a:xfrm>
            <a:off x="1870211" y="4517134"/>
            <a:ext cx="4073389"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16175" y="1506422"/>
            <a:ext cx="10098107" cy="358686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Thủy nhận cây đàn vi ô lông, lên dây và kéo thử vài nốt nhạc. Ánh đèn hắt lên khuôn mặt trắng trẻo của em. Em nâng đàn đặt lên vai. Khi ắc sê vừa khẽ chạm vào những dây đàn thì như có phép lạ, những âm thanh trong trẻo vút bay lên giữa yên lặng của gian phòng. Vầng trán cô bé hơi tái đi nhưng gò má ửng hồng, đôi mắt sẫm màu hơn, làn mi rậm cong dài khẽ rung động.</a:t>
            </a:r>
          </a:p>
        </p:txBody>
      </p:sp>
    </p:spTree>
    <p:extLst>
      <p:ext uri="{BB962C8B-B14F-4D97-AF65-F5344CB8AC3E}">
        <p14:creationId xmlns:p14="http://schemas.microsoft.com/office/powerpoint/2010/main" val="366530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88"/>
            <a:ext cx="12192000" cy="6858000"/>
          </a:xfrm>
          <a:prstGeom prst="rect">
            <a:avLst/>
          </a:prstGeom>
        </p:spPr>
      </p:pic>
      <p:sp>
        <p:nvSpPr>
          <p:cNvPr id="7" name="Rectangle: Rounded Corners 15">
            <a:extLst>
              <a:ext uri="{FF2B5EF4-FFF2-40B4-BE49-F238E27FC236}">
                <a16:creationId xmlns:a16="http://schemas.microsoft.com/office/drawing/2014/main" id="{12B83B23-E06A-778B-5EED-ABC9BB02D6C1}"/>
              </a:ext>
            </a:extLst>
          </p:cNvPr>
          <p:cNvSpPr/>
          <p:nvPr/>
        </p:nvSpPr>
        <p:spPr>
          <a:xfrm>
            <a:off x="274837" y="1090213"/>
            <a:ext cx="10314247" cy="3480224"/>
          </a:xfrm>
          <a:custGeom>
            <a:avLst/>
            <a:gdLst>
              <a:gd name="connsiteX0" fmla="*/ 0 w 10314247"/>
              <a:gd name="connsiteY0" fmla="*/ 325888 h 3480224"/>
              <a:gd name="connsiteX1" fmla="*/ 325888 w 10314247"/>
              <a:gd name="connsiteY1" fmla="*/ 0 h 3480224"/>
              <a:gd name="connsiteX2" fmla="*/ 9988359 w 10314247"/>
              <a:gd name="connsiteY2" fmla="*/ 0 h 3480224"/>
              <a:gd name="connsiteX3" fmla="*/ 10314247 w 10314247"/>
              <a:gd name="connsiteY3" fmla="*/ 325888 h 3480224"/>
              <a:gd name="connsiteX4" fmla="*/ 10314247 w 10314247"/>
              <a:gd name="connsiteY4" fmla="*/ 3154336 h 3480224"/>
              <a:gd name="connsiteX5" fmla="*/ 9988359 w 10314247"/>
              <a:gd name="connsiteY5" fmla="*/ 3480224 h 3480224"/>
              <a:gd name="connsiteX6" fmla="*/ 325888 w 10314247"/>
              <a:gd name="connsiteY6" fmla="*/ 3480224 h 3480224"/>
              <a:gd name="connsiteX7" fmla="*/ 0 w 10314247"/>
              <a:gd name="connsiteY7" fmla="*/ 3154336 h 3480224"/>
              <a:gd name="connsiteX8" fmla="*/ 0 w 10314247"/>
              <a:gd name="connsiteY8" fmla="*/ 325888 h 348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247" h="3480224" fill="none" extrusionOk="0">
                <a:moveTo>
                  <a:pt x="0" y="325888"/>
                </a:moveTo>
                <a:cubicBezTo>
                  <a:pt x="-32972" y="140572"/>
                  <a:pt x="148487" y="2112"/>
                  <a:pt x="325888" y="0"/>
                </a:cubicBezTo>
                <a:cubicBezTo>
                  <a:pt x="4239228" y="130954"/>
                  <a:pt x="7091188" y="43574"/>
                  <a:pt x="9988359" y="0"/>
                </a:cubicBezTo>
                <a:cubicBezTo>
                  <a:pt x="10170773" y="3745"/>
                  <a:pt x="10325505" y="159695"/>
                  <a:pt x="10314247" y="325888"/>
                </a:cubicBezTo>
                <a:cubicBezTo>
                  <a:pt x="10163808" y="1691402"/>
                  <a:pt x="10400126" y="2796311"/>
                  <a:pt x="10314247" y="3154336"/>
                </a:cubicBezTo>
                <a:cubicBezTo>
                  <a:pt x="10296516" y="3337231"/>
                  <a:pt x="10141357" y="3461605"/>
                  <a:pt x="9988359" y="3480224"/>
                </a:cubicBezTo>
                <a:cubicBezTo>
                  <a:pt x="6681797" y="3635421"/>
                  <a:pt x="1447464" y="3643244"/>
                  <a:pt x="325888" y="3480224"/>
                </a:cubicBezTo>
                <a:cubicBezTo>
                  <a:pt x="147820" y="3454324"/>
                  <a:pt x="-3375" y="3336290"/>
                  <a:pt x="0" y="3154336"/>
                </a:cubicBezTo>
                <a:cubicBezTo>
                  <a:pt x="64656" y="2369327"/>
                  <a:pt x="-17807" y="1385421"/>
                  <a:pt x="0" y="325888"/>
                </a:cubicBezTo>
                <a:close/>
              </a:path>
              <a:path w="10314247" h="3480224" stroke="0" extrusionOk="0">
                <a:moveTo>
                  <a:pt x="0" y="325888"/>
                </a:moveTo>
                <a:cubicBezTo>
                  <a:pt x="-10899" y="139182"/>
                  <a:pt x="121017" y="9341"/>
                  <a:pt x="325888" y="0"/>
                </a:cubicBezTo>
                <a:cubicBezTo>
                  <a:pt x="1322956" y="132882"/>
                  <a:pt x="5809443" y="-84951"/>
                  <a:pt x="9988359" y="0"/>
                </a:cubicBezTo>
                <a:cubicBezTo>
                  <a:pt x="10156647" y="11421"/>
                  <a:pt x="10310379" y="167283"/>
                  <a:pt x="10314247" y="325888"/>
                </a:cubicBezTo>
                <a:cubicBezTo>
                  <a:pt x="10334434" y="1701640"/>
                  <a:pt x="10466727" y="2678099"/>
                  <a:pt x="10314247" y="3154336"/>
                </a:cubicBezTo>
                <a:cubicBezTo>
                  <a:pt x="10327360" y="3335875"/>
                  <a:pt x="10177967" y="3460415"/>
                  <a:pt x="9988359" y="3480224"/>
                </a:cubicBezTo>
                <a:cubicBezTo>
                  <a:pt x="8272296" y="3567863"/>
                  <a:pt x="2186042" y="3407545"/>
                  <a:pt x="325888" y="3480224"/>
                </a:cubicBezTo>
                <a:cubicBezTo>
                  <a:pt x="143112" y="3453592"/>
                  <a:pt x="-13718" y="3353383"/>
                  <a:pt x="0" y="3154336"/>
                </a:cubicBezTo>
                <a:cubicBezTo>
                  <a:pt x="-38581" y="2066684"/>
                  <a:pt x="63341" y="1078955"/>
                  <a:pt x="0" y="325888"/>
                </a:cubicBezTo>
                <a:close/>
              </a:path>
            </a:pathLst>
          </a:custGeom>
          <a:solidFill>
            <a:srgbClr val="FDF8FB">
              <a:alpha val="85000"/>
            </a:srgbClr>
          </a:solidFill>
          <a:ln w="28575" cap="rnd" cmpd="thinThick">
            <a:solidFill>
              <a:srgbClr val="0070C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CBC63B-A9A1-F3BF-AF99-9E93C9B0ED6F}"/>
              </a:ext>
            </a:extLst>
          </p:cNvPr>
          <p:cNvSpPr/>
          <p:nvPr/>
        </p:nvSpPr>
        <p:spPr>
          <a:xfrm>
            <a:off x="4870191" y="1232628"/>
            <a:ext cx="5189631"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CBC63B-A9A1-F3BF-AF99-9E93C9B0ED6F}"/>
              </a:ext>
            </a:extLst>
          </p:cNvPr>
          <p:cNvSpPr/>
          <p:nvPr/>
        </p:nvSpPr>
        <p:spPr>
          <a:xfrm>
            <a:off x="692299" y="1745668"/>
            <a:ext cx="9396055"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BC63B-A9A1-F3BF-AF99-9E93C9B0ED6F}"/>
              </a:ext>
            </a:extLst>
          </p:cNvPr>
          <p:cNvSpPr/>
          <p:nvPr/>
        </p:nvSpPr>
        <p:spPr>
          <a:xfrm>
            <a:off x="692299" y="4148212"/>
            <a:ext cx="1572337"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236766" y="238933"/>
            <a:ext cx="7954788" cy="715472"/>
            <a:chOff x="833119" y="3929675"/>
            <a:chExt cx="7806490" cy="715472"/>
          </a:xfrm>
        </p:grpSpPr>
        <p:sp>
          <p:nvSpPr>
            <p:cNvPr id="19" name="Rectangle: Rounded Corners 18">
              <a:extLst>
                <a:ext uri="{FF2B5EF4-FFF2-40B4-BE49-F238E27FC236}">
                  <a16:creationId xmlns:a16="http://schemas.microsoft.com/office/drawing/2014/main" id="{C5E3E5F0-BE19-00D3-81FE-C775F535E6D4}"/>
                </a:ext>
              </a:extLst>
            </p:cNvPr>
            <p:cNvSpPr/>
            <p:nvPr/>
          </p:nvSpPr>
          <p:spPr>
            <a:xfrm>
              <a:off x="833119" y="3929675"/>
              <a:ext cx="7717890" cy="715472"/>
            </a:xfrm>
            <a:custGeom>
              <a:avLst/>
              <a:gdLst>
                <a:gd name="connsiteX0" fmla="*/ 0 w 7717890"/>
                <a:gd name="connsiteY0" fmla="*/ 66997 h 715472"/>
                <a:gd name="connsiteX1" fmla="*/ 66997 w 7717890"/>
                <a:gd name="connsiteY1" fmla="*/ 0 h 715472"/>
                <a:gd name="connsiteX2" fmla="*/ 7650893 w 7717890"/>
                <a:gd name="connsiteY2" fmla="*/ 0 h 715472"/>
                <a:gd name="connsiteX3" fmla="*/ 7717890 w 7717890"/>
                <a:gd name="connsiteY3" fmla="*/ 66997 h 715472"/>
                <a:gd name="connsiteX4" fmla="*/ 7717890 w 7717890"/>
                <a:gd name="connsiteY4" fmla="*/ 648475 h 715472"/>
                <a:gd name="connsiteX5" fmla="*/ 7650893 w 7717890"/>
                <a:gd name="connsiteY5" fmla="*/ 715472 h 715472"/>
                <a:gd name="connsiteX6" fmla="*/ 66997 w 7717890"/>
                <a:gd name="connsiteY6" fmla="*/ 715472 h 715472"/>
                <a:gd name="connsiteX7" fmla="*/ 0 w 7717890"/>
                <a:gd name="connsiteY7" fmla="*/ 648475 h 715472"/>
                <a:gd name="connsiteX8" fmla="*/ 0 w 7717890"/>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7890" h="715472" fill="none" extrusionOk="0">
                  <a:moveTo>
                    <a:pt x="0" y="66997"/>
                  </a:moveTo>
                  <a:cubicBezTo>
                    <a:pt x="-4024" y="29345"/>
                    <a:pt x="31208" y="991"/>
                    <a:pt x="66997" y="0"/>
                  </a:cubicBezTo>
                  <a:cubicBezTo>
                    <a:pt x="1011935" y="130954"/>
                    <a:pt x="4471419" y="43574"/>
                    <a:pt x="7650893" y="0"/>
                  </a:cubicBezTo>
                  <a:cubicBezTo>
                    <a:pt x="7689803" y="2941"/>
                    <a:pt x="7720411" y="33084"/>
                    <a:pt x="7717890" y="66997"/>
                  </a:cubicBezTo>
                  <a:cubicBezTo>
                    <a:pt x="7683587" y="254965"/>
                    <a:pt x="7731298" y="498691"/>
                    <a:pt x="7717890" y="648475"/>
                  </a:cubicBezTo>
                  <a:cubicBezTo>
                    <a:pt x="7711459" y="686532"/>
                    <a:pt x="7683922" y="712731"/>
                    <a:pt x="7650893" y="715472"/>
                  </a:cubicBezTo>
                  <a:cubicBezTo>
                    <a:pt x="5868371" y="870669"/>
                    <a:pt x="844208" y="878492"/>
                    <a:pt x="66997" y="715472"/>
                  </a:cubicBezTo>
                  <a:cubicBezTo>
                    <a:pt x="30441" y="709455"/>
                    <a:pt x="-1244" y="686203"/>
                    <a:pt x="0" y="648475"/>
                  </a:cubicBezTo>
                  <a:cubicBezTo>
                    <a:pt x="-30834" y="455581"/>
                    <a:pt x="-45993" y="201318"/>
                    <a:pt x="0" y="66997"/>
                  </a:cubicBezTo>
                  <a:close/>
                </a:path>
                <a:path w="7717890" h="715472" stroke="0" extrusionOk="0">
                  <a:moveTo>
                    <a:pt x="0" y="66997"/>
                  </a:moveTo>
                  <a:cubicBezTo>
                    <a:pt x="-3005" y="28143"/>
                    <a:pt x="23586" y="2406"/>
                    <a:pt x="66997" y="0"/>
                  </a:cubicBezTo>
                  <a:cubicBezTo>
                    <a:pt x="1200181" y="132882"/>
                    <a:pt x="4317321" y="-84951"/>
                    <a:pt x="7650893" y="0"/>
                  </a:cubicBezTo>
                  <a:cubicBezTo>
                    <a:pt x="7685370" y="2465"/>
                    <a:pt x="7717770" y="30658"/>
                    <a:pt x="7717890" y="66997"/>
                  </a:cubicBezTo>
                  <a:cubicBezTo>
                    <a:pt x="7756346" y="249087"/>
                    <a:pt x="7723921" y="514000"/>
                    <a:pt x="7717890" y="648475"/>
                  </a:cubicBezTo>
                  <a:cubicBezTo>
                    <a:pt x="7721745" y="685933"/>
                    <a:pt x="7690486" y="710137"/>
                    <a:pt x="7650893" y="715472"/>
                  </a:cubicBezTo>
                  <a:cubicBezTo>
                    <a:pt x="6428087" y="803111"/>
                    <a:pt x="3491403" y="642793"/>
                    <a:pt x="66997" y="715472"/>
                  </a:cubicBezTo>
                  <a:cubicBezTo>
                    <a:pt x="29237" y="708231"/>
                    <a:pt x="-2728" y="689267"/>
                    <a:pt x="0" y="648475"/>
                  </a:cubicBezTo>
                  <a:cubicBezTo>
                    <a:pt x="51893" y="415910"/>
                    <a:pt x="-23994" y="335575"/>
                    <a:pt x="0" y="66997"/>
                  </a:cubicBezTo>
                  <a:close/>
                </a:path>
              </a:pathLst>
            </a:custGeom>
            <a:solidFill>
              <a:schemeClr val="accent1">
                <a:lumMod val="20000"/>
                <a:lumOff val="80000"/>
              </a:schemeClr>
            </a:solidFill>
            <a:ln w="28575" cap="rnd" cmpd="thinThick">
              <a:solidFill>
                <a:srgbClr val="0070C0"/>
              </a:solidFill>
              <a:prstDash val="dashDot"/>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49264" y="4045446"/>
              <a:ext cx="6990345" cy="523220"/>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4. Khung cảnh bên ngoài gian phòng có gì đẹp?</a:t>
              </a:r>
              <a:endParaRPr lang="en-US" sz="2800" dirty="0">
                <a:latin typeface="Calibri" panose="020F0502020204030204" pitchFamily="34" charset="0"/>
                <a:cs typeface="Calibri" panose="020F0502020204030204" pitchFamily="34"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934" y="3994246"/>
              <a:ext cx="586329" cy="586329"/>
            </a:xfrm>
            <a:prstGeom prst="rect">
              <a:avLst/>
            </a:prstGeom>
          </p:spPr>
        </p:pic>
      </p:grpSp>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0" b="99729" l="69010" r="99375"/>
                    </a14:imgEffect>
                  </a14:imgLayer>
                </a14:imgProps>
              </a:ext>
              <a:ext uri="{28A0092B-C50C-407E-A947-70E740481C1C}">
                <a14:useLocalDpi xmlns:a14="http://schemas.microsoft.com/office/drawing/2010/main" val="0"/>
              </a:ext>
            </a:extLst>
          </a:blip>
          <a:srcRect l="68965"/>
          <a:stretch/>
        </p:blipFill>
        <p:spPr>
          <a:xfrm>
            <a:off x="9337659" y="2984615"/>
            <a:ext cx="3121636" cy="3866197"/>
          </a:xfrm>
          <a:prstGeom prst="rect">
            <a:avLst/>
          </a:prstGeom>
        </p:spPr>
      </p:pic>
      <p:sp>
        <p:nvSpPr>
          <p:cNvPr id="24" name="Rectangle 23">
            <a:extLst>
              <a:ext uri="{FF2B5EF4-FFF2-40B4-BE49-F238E27FC236}">
                <a16:creationId xmlns:a16="http://schemas.microsoft.com/office/drawing/2014/main" id="{19CBC63B-A9A1-F3BF-AF99-9E93C9B0ED6F}"/>
              </a:ext>
            </a:extLst>
          </p:cNvPr>
          <p:cNvSpPr/>
          <p:nvPr/>
        </p:nvSpPr>
        <p:spPr>
          <a:xfrm>
            <a:off x="712719" y="2211619"/>
            <a:ext cx="9375635"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BC63B-A9A1-F3BF-AF99-9E93C9B0ED6F}"/>
              </a:ext>
            </a:extLst>
          </p:cNvPr>
          <p:cNvSpPr/>
          <p:nvPr/>
        </p:nvSpPr>
        <p:spPr>
          <a:xfrm>
            <a:off x="712719" y="2705701"/>
            <a:ext cx="9375635"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BC63B-A9A1-F3BF-AF99-9E93C9B0ED6F}"/>
              </a:ext>
            </a:extLst>
          </p:cNvPr>
          <p:cNvSpPr/>
          <p:nvPr/>
        </p:nvSpPr>
        <p:spPr>
          <a:xfrm>
            <a:off x="712718" y="3191237"/>
            <a:ext cx="9375635"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9CBC63B-A9A1-F3BF-AF99-9E93C9B0ED6F}"/>
              </a:ext>
            </a:extLst>
          </p:cNvPr>
          <p:cNvSpPr/>
          <p:nvPr/>
        </p:nvSpPr>
        <p:spPr>
          <a:xfrm>
            <a:off x="712718" y="3657188"/>
            <a:ext cx="9375635" cy="400580"/>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04650" y="1102122"/>
            <a:ext cx="9483704" cy="3539430"/>
          </a:xfrm>
          <a:prstGeom prst="rect">
            <a:avLst/>
          </a:prstGeom>
        </p:spPr>
        <p:txBody>
          <a:bodyPr wrap="square">
            <a:spAutoFit/>
          </a:bodyPr>
          <a:lstStyle/>
          <a:p>
            <a:pPr algn="just"/>
            <a:r>
              <a:rPr lang="vi-VN" sz="3200" dirty="0">
                <a:latin typeface="Calibri" panose="020F0502020204030204" pitchFamily="34" charset="0"/>
                <a:cs typeface="Calibri" panose="020F0502020204030204" pitchFamily="34" charset="0"/>
              </a:rPr>
              <a:t>Tiếng đàn bay ra vườn. Vài cánh ngọc lan êm ái rụng xuống nền đất mát rượi. Dưới đường, lũ trẻ rủ nhau thả những chiếc thuyền gấp bằng giấy trên những vũng nước mưa. Ngoài Hồ Tây, dân chài đang tung lưới bắt cá. Hoa mười giờ nở đỏ quanh các lối đi ven hồ. Bóng mấy con chim bồ câu lướt nhanh trên những mái nhà cao thấp.</a:t>
            </a:r>
            <a:endParaRPr lang="en-US" sz="3200" dirty="0"/>
          </a:p>
        </p:txBody>
      </p:sp>
    </p:spTree>
    <p:extLst>
      <p:ext uri="{BB962C8B-B14F-4D97-AF65-F5344CB8AC3E}">
        <p14:creationId xmlns:p14="http://schemas.microsoft.com/office/powerpoint/2010/main" val="412978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P spid="24" grpId="0" animBg="1"/>
      <p:bldP spid="25" grpId="0" animBg="1"/>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188"/>
            <a:ext cx="12192000" cy="6858000"/>
          </a:xfrm>
          <a:prstGeom prst="rect">
            <a:avLst/>
          </a:prstGeom>
        </p:spPr>
      </p:pic>
      <p:grpSp>
        <p:nvGrpSpPr>
          <p:cNvPr id="3" name="Group 2"/>
          <p:cNvGrpSpPr/>
          <p:nvPr/>
        </p:nvGrpSpPr>
        <p:grpSpPr>
          <a:xfrm>
            <a:off x="1234187" y="545166"/>
            <a:ext cx="10586721" cy="715472"/>
            <a:chOff x="833119" y="4783420"/>
            <a:chExt cx="10373361" cy="715472"/>
          </a:xfrm>
        </p:grpSpPr>
        <p:sp>
          <p:nvSpPr>
            <p:cNvPr id="4" name="Rectangle: Rounded Corners 18">
              <a:extLst>
                <a:ext uri="{FF2B5EF4-FFF2-40B4-BE49-F238E27FC236}">
                  <a16:creationId xmlns:a16="http://schemas.microsoft.com/office/drawing/2014/main" id="{C5E3E5F0-BE19-00D3-81FE-C775F535E6D4}"/>
                </a:ext>
              </a:extLst>
            </p:cNvPr>
            <p:cNvSpPr/>
            <p:nvPr/>
          </p:nvSpPr>
          <p:spPr>
            <a:xfrm>
              <a:off x="833119" y="4783420"/>
              <a:ext cx="9990626" cy="715472"/>
            </a:xfrm>
            <a:custGeom>
              <a:avLst/>
              <a:gdLst>
                <a:gd name="connsiteX0" fmla="*/ 0 w 9990626"/>
                <a:gd name="connsiteY0" fmla="*/ 66997 h 715472"/>
                <a:gd name="connsiteX1" fmla="*/ 66997 w 9990626"/>
                <a:gd name="connsiteY1" fmla="*/ 0 h 715472"/>
                <a:gd name="connsiteX2" fmla="*/ 9923629 w 9990626"/>
                <a:gd name="connsiteY2" fmla="*/ 0 h 715472"/>
                <a:gd name="connsiteX3" fmla="*/ 9990626 w 9990626"/>
                <a:gd name="connsiteY3" fmla="*/ 66997 h 715472"/>
                <a:gd name="connsiteX4" fmla="*/ 9990626 w 9990626"/>
                <a:gd name="connsiteY4" fmla="*/ 648475 h 715472"/>
                <a:gd name="connsiteX5" fmla="*/ 9923629 w 9990626"/>
                <a:gd name="connsiteY5" fmla="*/ 715472 h 715472"/>
                <a:gd name="connsiteX6" fmla="*/ 66997 w 9990626"/>
                <a:gd name="connsiteY6" fmla="*/ 715472 h 715472"/>
                <a:gd name="connsiteX7" fmla="*/ 0 w 9990626"/>
                <a:gd name="connsiteY7" fmla="*/ 648475 h 715472"/>
                <a:gd name="connsiteX8" fmla="*/ 0 w 9990626"/>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0626" h="715472" fill="none" extrusionOk="0">
                  <a:moveTo>
                    <a:pt x="0" y="66997"/>
                  </a:moveTo>
                  <a:cubicBezTo>
                    <a:pt x="-4024" y="29345"/>
                    <a:pt x="31208" y="991"/>
                    <a:pt x="66997" y="0"/>
                  </a:cubicBezTo>
                  <a:cubicBezTo>
                    <a:pt x="1560437" y="130954"/>
                    <a:pt x="6006889" y="43574"/>
                    <a:pt x="9923629" y="0"/>
                  </a:cubicBezTo>
                  <a:cubicBezTo>
                    <a:pt x="9962539" y="2941"/>
                    <a:pt x="9993147" y="33084"/>
                    <a:pt x="9990626" y="66997"/>
                  </a:cubicBezTo>
                  <a:cubicBezTo>
                    <a:pt x="9956323" y="254965"/>
                    <a:pt x="10004034" y="498691"/>
                    <a:pt x="9990626" y="648475"/>
                  </a:cubicBezTo>
                  <a:cubicBezTo>
                    <a:pt x="9984195" y="686532"/>
                    <a:pt x="9956658" y="712731"/>
                    <a:pt x="9923629" y="715472"/>
                  </a:cubicBezTo>
                  <a:cubicBezTo>
                    <a:pt x="6089724" y="870669"/>
                    <a:pt x="2427647" y="878492"/>
                    <a:pt x="66997" y="715472"/>
                  </a:cubicBezTo>
                  <a:cubicBezTo>
                    <a:pt x="30441" y="709455"/>
                    <a:pt x="-1244" y="686203"/>
                    <a:pt x="0" y="648475"/>
                  </a:cubicBezTo>
                  <a:cubicBezTo>
                    <a:pt x="-30834" y="455581"/>
                    <a:pt x="-45993" y="201318"/>
                    <a:pt x="0" y="66997"/>
                  </a:cubicBezTo>
                  <a:close/>
                </a:path>
                <a:path w="9990626" h="715472" stroke="0" extrusionOk="0">
                  <a:moveTo>
                    <a:pt x="0" y="66997"/>
                  </a:moveTo>
                  <a:cubicBezTo>
                    <a:pt x="-3005" y="28143"/>
                    <a:pt x="23586" y="2406"/>
                    <a:pt x="66997" y="0"/>
                  </a:cubicBezTo>
                  <a:cubicBezTo>
                    <a:pt x="2692198" y="132882"/>
                    <a:pt x="8366624" y="-84951"/>
                    <a:pt x="9923629" y="0"/>
                  </a:cubicBezTo>
                  <a:cubicBezTo>
                    <a:pt x="9958106" y="2465"/>
                    <a:pt x="9990506" y="30658"/>
                    <a:pt x="9990626" y="66997"/>
                  </a:cubicBezTo>
                  <a:cubicBezTo>
                    <a:pt x="10029082" y="249087"/>
                    <a:pt x="9996657" y="514000"/>
                    <a:pt x="9990626" y="648475"/>
                  </a:cubicBezTo>
                  <a:cubicBezTo>
                    <a:pt x="9994481" y="685933"/>
                    <a:pt x="9963222" y="710137"/>
                    <a:pt x="9923629" y="715472"/>
                  </a:cubicBezTo>
                  <a:cubicBezTo>
                    <a:pt x="5103809" y="803111"/>
                    <a:pt x="2211280" y="642793"/>
                    <a:pt x="66997" y="715472"/>
                  </a:cubicBezTo>
                  <a:cubicBezTo>
                    <a:pt x="29237" y="708231"/>
                    <a:pt x="-2728" y="689267"/>
                    <a:pt x="0" y="648475"/>
                  </a:cubicBezTo>
                  <a:cubicBezTo>
                    <a:pt x="51893" y="415910"/>
                    <a:pt x="-23994" y="335575"/>
                    <a:pt x="0" y="66997"/>
                  </a:cubicBezTo>
                  <a:close/>
                </a:path>
              </a:pathLst>
            </a:custGeom>
            <a:solidFill>
              <a:schemeClr val="accent1">
                <a:lumMod val="20000"/>
                <a:lumOff val="80000"/>
              </a:schemeClr>
            </a:solidFill>
            <a:ln w="28575" cap="rnd" cmpd="thinThick">
              <a:solidFill>
                <a:srgbClr val="0070C0"/>
              </a:solidFill>
              <a:prstDash val="dashDot"/>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49264" y="4879546"/>
              <a:ext cx="9557216" cy="523220"/>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5. Theo em, bức tranh thiên nhiên đẹp hơn nhờ điều gì? Vì sao?</a:t>
              </a:r>
              <a:endParaRPr lang="en-US" sz="28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934" y="4847991"/>
              <a:ext cx="586329" cy="586329"/>
            </a:xfrm>
            <a:prstGeom prst="rect">
              <a:avLst/>
            </a:prstGeom>
          </p:spPr>
        </p:pic>
      </p:grpSp>
      <p:sp>
        <p:nvSpPr>
          <p:cNvPr id="8" name="Rectangle: Rounded Corners 15">
            <a:extLst>
              <a:ext uri="{FF2B5EF4-FFF2-40B4-BE49-F238E27FC236}">
                <a16:creationId xmlns:a16="http://schemas.microsoft.com/office/drawing/2014/main" id="{12B83B23-E06A-778B-5EED-ABC9BB02D6C1}"/>
              </a:ext>
            </a:extLst>
          </p:cNvPr>
          <p:cNvSpPr/>
          <p:nvPr/>
        </p:nvSpPr>
        <p:spPr>
          <a:xfrm>
            <a:off x="1847420" y="1596806"/>
            <a:ext cx="9185283" cy="2775617"/>
          </a:xfrm>
          <a:custGeom>
            <a:avLst/>
            <a:gdLst>
              <a:gd name="connsiteX0" fmla="*/ 0 w 9185283"/>
              <a:gd name="connsiteY0" fmla="*/ 259909 h 2775617"/>
              <a:gd name="connsiteX1" fmla="*/ 259909 w 9185283"/>
              <a:gd name="connsiteY1" fmla="*/ 0 h 2775617"/>
              <a:gd name="connsiteX2" fmla="*/ 8925374 w 9185283"/>
              <a:gd name="connsiteY2" fmla="*/ 0 h 2775617"/>
              <a:gd name="connsiteX3" fmla="*/ 9185283 w 9185283"/>
              <a:gd name="connsiteY3" fmla="*/ 259909 h 2775617"/>
              <a:gd name="connsiteX4" fmla="*/ 9185283 w 9185283"/>
              <a:gd name="connsiteY4" fmla="*/ 2515708 h 2775617"/>
              <a:gd name="connsiteX5" fmla="*/ 8925374 w 9185283"/>
              <a:gd name="connsiteY5" fmla="*/ 2775617 h 2775617"/>
              <a:gd name="connsiteX6" fmla="*/ 259909 w 9185283"/>
              <a:gd name="connsiteY6" fmla="*/ 2775617 h 2775617"/>
              <a:gd name="connsiteX7" fmla="*/ 0 w 9185283"/>
              <a:gd name="connsiteY7" fmla="*/ 2515708 h 2775617"/>
              <a:gd name="connsiteX8" fmla="*/ 0 w 9185283"/>
              <a:gd name="connsiteY8" fmla="*/ 259909 h 27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5283" h="2775617" fill="none" extrusionOk="0">
                <a:moveTo>
                  <a:pt x="0" y="259909"/>
                </a:moveTo>
                <a:cubicBezTo>
                  <a:pt x="-26290" y="112113"/>
                  <a:pt x="131386" y="12285"/>
                  <a:pt x="259909" y="0"/>
                </a:cubicBezTo>
                <a:cubicBezTo>
                  <a:pt x="2889862" y="130954"/>
                  <a:pt x="6849134" y="43574"/>
                  <a:pt x="8925374" y="0"/>
                </a:cubicBezTo>
                <a:cubicBezTo>
                  <a:pt x="9070980" y="3176"/>
                  <a:pt x="9187721" y="119351"/>
                  <a:pt x="9185283" y="259909"/>
                </a:cubicBezTo>
                <a:cubicBezTo>
                  <a:pt x="9034844" y="800443"/>
                  <a:pt x="9271162" y="1664278"/>
                  <a:pt x="9185283" y="2515708"/>
                </a:cubicBezTo>
                <a:cubicBezTo>
                  <a:pt x="9161106" y="2663222"/>
                  <a:pt x="9060895" y="2770081"/>
                  <a:pt x="8925374" y="2775617"/>
                </a:cubicBezTo>
                <a:cubicBezTo>
                  <a:pt x="4946384" y="2930814"/>
                  <a:pt x="3606722" y="2938637"/>
                  <a:pt x="259909" y="2775617"/>
                </a:cubicBezTo>
                <a:cubicBezTo>
                  <a:pt x="117097" y="2765721"/>
                  <a:pt x="-3809" y="2661476"/>
                  <a:pt x="0" y="2515708"/>
                </a:cubicBezTo>
                <a:cubicBezTo>
                  <a:pt x="64656" y="1883486"/>
                  <a:pt x="-17807" y="987758"/>
                  <a:pt x="0" y="259909"/>
                </a:cubicBezTo>
                <a:close/>
              </a:path>
              <a:path w="9185283" h="2775617" stroke="0" extrusionOk="0">
                <a:moveTo>
                  <a:pt x="0" y="259909"/>
                </a:moveTo>
                <a:cubicBezTo>
                  <a:pt x="-13239" y="108199"/>
                  <a:pt x="92335" y="9019"/>
                  <a:pt x="259909" y="0"/>
                </a:cubicBezTo>
                <a:cubicBezTo>
                  <a:pt x="2502160" y="132882"/>
                  <a:pt x="6165584" y="-84951"/>
                  <a:pt x="8925374" y="0"/>
                </a:cubicBezTo>
                <a:cubicBezTo>
                  <a:pt x="9049290" y="19168"/>
                  <a:pt x="9180859" y="140816"/>
                  <a:pt x="9185283" y="259909"/>
                </a:cubicBezTo>
                <a:cubicBezTo>
                  <a:pt x="9205470" y="576415"/>
                  <a:pt x="9337763" y="2051045"/>
                  <a:pt x="9185283" y="2515708"/>
                </a:cubicBezTo>
                <a:cubicBezTo>
                  <a:pt x="9205663" y="2661670"/>
                  <a:pt x="9079256" y="2754341"/>
                  <a:pt x="8925374" y="2775617"/>
                </a:cubicBezTo>
                <a:cubicBezTo>
                  <a:pt x="6609001" y="2863256"/>
                  <a:pt x="3971956" y="2702938"/>
                  <a:pt x="259909" y="2775617"/>
                </a:cubicBezTo>
                <a:cubicBezTo>
                  <a:pt x="114450" y="2757353"/>
                  <a:pt x="-3788" y="2664517"/>
                  <a:pt x="0" y="2515708"/>
                </a:cubicBezTo>
                <a:cubicBezTo>
                  <a:pt x="-38581" y="1888302"/>
                  <a:pt x="63341" y="1366135"/>
                  <a:pt x="0" y="259909"/>
                </a:cubicBezTo>
                <a:close/>
              </a:path>
            </a:pathLst>
          </a:custGeom>
          <a:solidFill>
            <a:srgbClr val="FDF8FB">
              <a:alpha val="85000"/>
            </a:srgbClr>
          </a:solidFill>
          <a:ln w="28575" cap="rnd" cmpd="thinThick">
            <a:solidFill>
              <a:srgbClr val="0070C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49" b="100000" l="47292" r="72500"/>
                    </a14:imgEffect>
                  </a14:imgLayer>
                </a14:imgProps>
              </a:ext>
              <a:ext uri="{28A0092B-C50C-407E-A947-70E740481C1C}">
                <a14:useLocalDpi xmlns:a14="http://schemas.microsoft.com/office/drawing/2010/main" val="0"/>
              </a:ext>
            </a:extLst>
          </a:blip>
          <a:srcRect l="47450" r="27078"/>
          <a:stretch/>
        </p:blipFill>
        <p:spPr>
          <a:xfrm>
            <a:off x="293890" y="2984615"/>
            <a:ext cx="2562131" cy="3866197"/>
          </a:xfrm>
          <a:prstGeom prst="rect">
            <a:avLst/>
          </a:prstGeom>
        </p:spPr>
      </p:pic>
      <p:sp>
        <p:nvSpPr>
          <p:cNvPr id="9" name="TextBox 8"/>
          <p:cNvSpPr txBox="1"/>
          <p:nvPr/>
        </p:nvSpPr>
        <p:spPr>
          <a:xfrm>
            <a:off x="2245259" y="2018060"/>
            <a:ext cx="8564578" cy="1569660"/>
          </a:xfrm>
          <a:prstGeom prst="rect">
            <a:avLst/>
          </a:prstGeom>
          <a:noFill/>
        </p:spPr>
        <p:txBody>
          <a:bodyPr wrap="square" rtlCol="0">
            <a:spAutoFit/>
          </a:bodyPr>
          <a:lstStyle/>
          <a:p>
            <a:pPr algn="just"/>
            <a:r>
              <a:rPr lang="en-US" sz="3200" dirty="0" err="1"/>
              <a:t>Bức</a:t>
            </a:r>
            <a:r>
              <a:rPr lang="en-US" sz="3200" dirty="0"/>
              <a:t> </a:t>
            </a:r>
            <a:r>
              <a:rPr lang="en-US" sz="3200" dirty="0" err="1"/>
              <a:t>tranh</a:t>
            </a:r>
            <a:r>
              <a:rPr lang="en-US" sz="3200" dirty="0"/>
              <a:t> </a:t>
            </a:r>
            <a:r>
              <a:rPr lang="en-US" sz="3200" dirty="0" err="1"/>
              <a:t>thiên</a:t>
            </a:r>
            <a:r>
              <a:rPr lang="en-US" sz="3200" dirty="0"/>
              <a:t> </a:t>
            </a:r>
            <a:r>
              <a:rPr lang="en-US" sz="3200" dirty="0" err="1"/>
              <a:t>nhiên</a:t>
            </a:r>
            <a:r>
              <a:rPr lang="en-US" sz="3200" dirty="0"/>
              <a:t> </a:t>
            </a:r>
            <a:r>
              <a:rPr lang="en-US" sz="3200" dirty="0" err="1"/>
              <a:t>đẹp</a:t>
            </a:r>
            <a:r>
              <a:rPr lang="en-US" sz="3200" dirty="0"/>
              <a:t> </a:t>
            </a:r>
            <a:r>
              <a:rPr lang="en-US" sz="3200" dirty="0" err="1"/>
              <a:t>hơn</a:t>
            </a:r>
            <a:r>
              <a:rPr lang="en-US" sz="3200" dirty="0"/>
              <a:t> </a:t>
            </a:r>
            <a:r>
              <a:rPr lang="en-US" sz="3200" dirty="0" err="1"/>
              <a:t>nhờ</a:t>
            </a:r>
            <a:r>
              <a:rPr lang="en-US" sz="3200" dirty="0"/>
              <a:t> </a:t>
            </a:r>
            <a:r>
              <a:rPr lang="en-US" sz="3200" dirty="0" err="1"/>
              <a:t>có</a:t>
            </a:r>
            <a:r>
              <a:rPr lang="en-US" sz="3200" dirty="0"/>
              <a:t> </a:t>
            </a:r>
            <a:r>
              <a:rPr lang="en-US" sz="3200" dirty="0" err="1"/>
              <a:t>sự</a:t>
            </a:r>
            <a:r>
              <a:rPr lang="en-US" sz="3200" dirty="0"/>
              <a:t> </a:t>
            </a:r>
            <a:r>
              <a:rPr lang="en-US" sz="3200" dirty="0" err="1"/>
              <a:t>có</a:t>
            </a:r>
            <a:r>
              <a:rPr lang="en-US" sz="3200" dirty="0"/>
              <a:t> </a:t>
            </a:r>
            <a:r>
              <a:rPr lang="en-US" sz="3200" dirty="0" err="1"/>
              <a:t>mặt</a:t>
            </a:r>
            <a:r>
              <a:rPr lang="en-US" sz="3200" dirty="0"/>
              <a:t> </a:t>
            </a:r>
            <a:r>
              <a:rPr lang="en-US" sz="3200" dirty="0" err="1"/>
              <a:t>của</a:t>
            </a:r>
            <a:r>
              <a:rPr lang="en-US" sz="3200" dirty="0"/>
              <a:t> con </a:t>
            </a:r>
            <a:r>
              <a:rPr lang="en-US" sz="3200" dirty="0" err="1"/>
              <a:t>người</a:t>
            </a:r>
            <a:r>
              <a:rPr lang="en-US" sz="3200" dirty="0"/>
              <a:t> </a:t>
            </a:r>
            <a:r>
              <a:rPr lang="en-US" sz="3200" dirty="0" err="1"/>
              <a:t>và</a:t>
            </a:r>
            <a:r>
              <a:rPr lang="en-US" sz="3200" dirty="0"/>
              <a:t> </a:t>
            </a:r>
            <a:r>
              <a:rPr lang="en-US" sz="3200" dirty="0" err="1"/>
              <a:t>hoa</a:t>
            </a:r>
            <a:r>
              <a:rPr lang="en-US" sz="3200" dirty="0"/>
              <a:t> </a:t>
            </a:r>
            <a:r>
              <a:rPr lang="en-US" sz="3200" dirty="0" err="1"/>
              <a:t>lá</a:t>
            </a:r>
            <a:r>
              <a:rPr lang="en-US" sz="3200" dirty="0"/>
              <a:t>. </a:t>
            </a:r>
            <a:r>
              <a:rPr lang="en-US" sz="3200" dirty="0" err="1"/>
              <a:t>Tất</a:t>
            </a:r>
            <a:r>
              <a:rPr lang="en-US" sz="3200" dirty="0"/>
              <a:t> </a:t>
            </a:r>
            <a:r>
              <a:rPr lang="en-US" sz="3200" dirty="0" err="1"/>
              <a:t>cả</a:t>
            </a:r>
            <a:r>
              <a:rPr lang="en-US" sz="3200" dirty="0"/>
              <a:t> </a:t>
            </a:r>
            <a:r>
              <a:rPr lang="en-US" sz="3200" dirty="0" err="1"/>
              <a:t>đều</a:t>
            </a:r>
            <a:r>
              <a:rPr lang="en-US" sz="3200" dirty="0"/>
              <a:t> </a:t>
            </a:r>
            <a:r>
              <a:rPr lang="en-US" sz="3200" dirty="0" err="1"/>
              <a:t>góp</a:t>
            </a:r>
            <a:r>
              <a:rPr lang="en-US" sz="3200" dirty="0"/>
              <a:t> </a:t>
            </a:r>
            <a:r>
              <a:rPr lang="en-US" sz="3200" dirty="0" err="1"/>
              <a:t>phần</a:t>
            </a:r>
            <a:r>
              <a:rPr lang="en-US" sz="3200" dirty="0"/>
              <a:t> </a:t>
            </a:r>
            <a:r>
              <a:rPr lang="en-US" sz="3200" dirty="0" err="1"/>
              <a:t>tạo</a:t>
            </a:r>
            <a:r>
              <a:rPr lang="en-US" sz="3200" dirty="0"/>
              <a:t> </a:t>
            </a:r>
            <a:r>
              <a:rPr lang="en-US" sz="3200" dirty="0" err="1"/>
              <a:t>nên</a:t>
            </a:r>
            <a:r>
              <a:rPr lang="en-US" sz="3200" dirty="0"/>
              <a:t> </a:t>
            </a:r>
            <a:r>
              <a:rPr lang="en-US" sz="3200" dirty="0" err="1"/>
              <a:t>sự</a:t>
            </a:r>
            <a:r>
              <a:rPr lang="en-US" sz="3200" dirty="0"/>
              <a:t> </a:t>
            </a:r>
            <a:r>
              <a:rPr lang="en-US" sz="3200" dirty="0" err="1"/>
              <a:t>hài</a:t>
            </a:r>
            <a:r>
              <a:rPr lang="en-US" sz="3200" dirty="0"/>
              <a:t> </a:t>
            </a:r>
            <a:r>
              <a:rPr lang="en-US" sz="3200" dirty="0" err="1"/>
              <a:t>hòa</a:t>
            </a:r>
            <a:r>
              <a:rPr lang="en-US" sz="3200" dirty="0"/>
              <a:t> </a:t>
            </a:r>
            <a:r>
              <a:rPr lang="en-US" sz="3200" dirty="0" err="1"/>
              <a:t>và</a:t>
            </a:r>
            <a:r>
              <a:rPr lang="en-US" sz="3200" dirty="0"/>
              <a:t> </a:t>
            </a:r>
            <a:r>
              <a:rPr lang="en-US" sz="3200" dirty="0" err="1"/>
              <a:t>sinh</a:t>
            </a:r>
            <a:r>
              <a:rPr lang="en-US" sz="3200" dirty="0"/>
              <a:t> </a:t>
            </a:r>
            <a:r>
              <a:rPr lang="en-US" sz="3200" dirty="0" err="1"/>
              <a:t>động</a:t>
            </a:r>
            <a:r>
              <a:rPr lang="en-US" sz="3200" dirty="0"/>
              <a:t> </a:t>
            </a:r>
            <a:r>
              <a:rPr lang="en-US" sz="3200" dirty="0" err="1"/>
              <a:t>cho</a:t>
            </a:r>
            <a:r>
              <a:rPr lang="en-US" sz="3200" dirty="0"/>
              <a:t> </a:t>
            </a:r>
            <a:r>
              <a:rPr lang="en-US" sz="3200" dirty="0" err="1"/>
              <a:t>bức</a:t>
            </a:r>
            <a:r>
              <a:rPr lang="en-US" sz="3200" dirty="0"/>
              <a:t> </a:t>
            </a:r>
            <a:r>
              <a:rPr lang="en-US" sz="3200" dirty="0" err="1"/>
              <a:t>tranh</a:t>
            </a:r>
            <a:r>
              <a:rPr lang="en-US" sz="3200" dirty="0"/>
              <a:t>.</a:t>
            </a:r>
          </a:p>
        </p:txBody>
      </p:sp>
    </p:spTree>
    <p:extLst>
      <p:ext uri="{BB962C8B-B14F-4D97-AF65-F5344CB8AC3E}">
        <p14:creationId xmlns:p14="http://schemas.microsoft.com/office/powerpoint/2010/main" val="234319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415"/>
            <a:ext cx="12192000" cy="6858000"/>
          </a:xfrm>
          <a:prstGeom prst="rect">
            <a:avLst/>
          </a:prstGeom>
        </p:spPr>
      </p:pic>
      <p:grpSp>
        <p:nvGrpSpPr>
          <p:cNvPr id="4" name="Group 3">
            <a:extLst>
              <a:ext uri="{FF2B5EF4-FFF2-40B4-BE49-F238E27FC236}">
                <a16:creationId xmlns:a16="http://schemas.microsoft.com/office/drawing/2014/main" id="{56F1B4E9-9787-3A8F-8996-B7FB5C18D98F}"/>
              </a:ext>
            </a:extLst>
          </p:cNvPr>
          <p:cNvGrpSpPr/>
          <p:nvPr/>
        </p:nvGrpSpPr>
        <p:grpSpPr>
          <a:xfrm>
            <a:off x="1828682" y="215346"/>
            <a:ext cx="8534636" cy="1015664"/>
            <a:chOff x="2941084" y="292594"/>
            <a:chExt cx="6309828" cy="1015664"/>
          </a:xfrm>
        </p:grpSpPr>
        <p:sp>
          <p:nvSpPr>
            <p:cNvPr id="5" name="TextBox 4">
              <a:extLst>
                <a:ext uri="{FF2B5EF4-FFF2-40B4-BE49-F238E27FC236}">
                  <a16:creationId xmlns:a16="http://schemas.microsoft.com/office/drawing/2014/main" id="{85B87CC5-7034-7D81-AAD3-05F27FA76D3F}"/>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Nội</a:t>
              </a:r>
              <a:r>
                <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dung </a:t>
              </a: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chính</a:t>
              </a:r>
              <a:r>
                <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của</a:t>
              </a:r>
              <a:r>
                <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bài</a:t>
              </a:r>
              <a:r>
                <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đọc</a:t>
              </a:r>
              <a:endPar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6" name="TextBox 5">
              <a:extLst>
                <a:ext uri="{FF2B5EF4-FFF2-40B4-BE49-F238E27FC236}">
                  <a16:creationId xmlns:a16="http://schemas.microsoft.com/office/drawing/2014/main" id="{664B3B1A-5D9F-4567-F89F-C652F35A3CEB}"/>
                </a:ext>
              </a:extLst>
            </p:cNvPr>
            <p:cNvSpPr txBox="1"/>
            <p:nvPr/>
          </p:nvSpPr>
          <p:spPr>
            <a:xfrm>
              <a:off x="2941084" y="292594"/>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Nội</a:t>
              </a:r>
              <a:r>
                <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 dung </a:t>
              </a: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chính</a:t>
              </a:r>
              <a:r>
                <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của</a:t>
              </a:r>
              <a:r>
                <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bài</a:t>
              </a:r>
              <a:r>
                <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đọc</a:t>
              </a:r>
              <a:endPar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grpSp>
        <p:nvGrpSpPr>
          <p:cNvPr id="10" name="Group 9"/>
          <p:cNvGrpSpPr/>
          <p:nvPr/>
        </p:nvGrpSpPr>
        <p:grpSpPr>
          <a:xfrm>
            <a:off x="5115106" y="1048500"/>
            <a:ext cx="4956561" cy="1888620"/>
            <a:chOff x="5115106" y="1048500"/>
            <a:chExt cx="4956561" cy="1888620"/>
          </a:xfrm>
        </p:grpSpPr>
        <p:sp>
          <p:nvSpPr>
            <p:cNvPr id="7" name="Cloud Callout 6"/>
            <p:cNvSpPr/>
            <p:nvPr/>
          </p:nvSpPr>
          <p:spPr>
            <a:xfrm>
              <a:off x="5115106" y="1048500"/>
              <a:ext cx="4956561" cy="1888620"/>
            </a:xfrm>
            <a:prstGeom prst="cloudCallou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12040" y="1231009"/>
              <a:ext cx="3794333" cy="1569660"/>
            </a:xfrm>
            <a:prstGeom prst="rect">
              <a:avLst/>
            </a:prstGeom>
            <a:noFill/>
          </p:spPr>
          <p:txBody>
            <a:bodyPr wrap="square" rtlCol="0">
              <a:spAutoFit/>
            </a:bodyPr>
            <a:lstStyle/>
            <a:p>
              <a:pPr algn="just"/>
              <a:r>
                <a:rPr lang="en-US" sz="3200" dirty="0"/>
                <a:t>Theo </a:t>
              </a:r>
              <a:r>
                <a:rPr lang="en-US" sz="3200" dirty="0" err="1"/>
                <a:t>các</a:t>
              </a:r>
              <a:r>
                <a:rPr lang="en-US" sz="3200" dirty="0"/>
                <a:t> </a:t>
              </a:r>
              <a:r>
                <a:rPr lang="en-US" sz="3200" dirty="0" err="1"/>
                <a:t>bạn</a:t>
              </a:r>
              <a:r>
                <a:rPr lang="en-US" sz="3200" dirty="0"/>
                <a:t>, </a:t>
              </a:r>
              <a:r>
                <a:rPr lang="en-US" sz="3200" dirty="0" err="1"/>
                <a:t>nội</a:t>
              </a:r>
              <a:r>
                <a:rPr lang="en-US" sz="3200" dirty="0"/>
                <a:t> dung </a:t>
              </a:r>
              <a:r>
                <a:rPr lang="en-US" sz="3200" dirty="0" err="1"/>
                <a:t>chính</a:t>
              </a:r>
              <a:r>
                <a:rPr lang="en-US" sz="3200" dirty="0"/>
                <a:t> </a:t>
              </a:r>
              <a:r>
                <a:rPr lang="en-US" sz="3200" dirty="0" err="1"/>
                <a:t>của</a:t>
              </a:r>
              <a:r>
                <a:rPr lang="en-US" sz="3200" dirty="0"/>
                <a:t> </a:t>
              </a:r>
              <a:r>
                <a:rPr lang="en-US" sz="3200" dirty="0" err="1"/>
                <a:t>bài</a:t>
              </a:r>
              <a:r>
                <a:rPr lang="en-US" sz="3200" dirty="0"/>
                <a:t> </a:t>
              </a:r>
              <a:r>
                <a:rPr lang="en-US" sz="3200" dirty="0" err="1"/>
                <a:t>Tiếng</a:t>
              </a:r>
              <a:r>
                <a:rPr lang="en-US" sz="3200" dirty="0"/>
                <a:t> </a:t>
              </a:r>
              <a:r>
                <a:rPr lang="en-US" sz="3200" dirty="0" err="1"/>
                <a:t>đàn</a:t>
              </a:r>
              <a:r>
                <a:rPr lang="en-US" sz="3200" dirty="0"/>
                <a:t> </a:t>
              </a:r>
              <a:r>
                <a:rPr lang="en-US" sz="3200" dirty="0" err="1"/>
                <a:t>là</a:t>
              </a:r>
              <a:r>
                <a:rPr lang="en-US" sz="3200" dirty="0"/>
                <a:t> </a:t>
              </a:r>
              <a:r>
                <a:rPr lang="en-US" sz="3200" dirty="0" err="1"/>
                <a:t>gì</a:t>
              </a:r>
              <a:r>
                <a:rPr lang="en-US" sz="3200" dirty="0"/>
                <a:t>?</a:t>
              </a: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7718" y="2565854"/>
            <a:ext cx="4333619" cy="4507492"/>
          </a:xfrm>
          <a:prstGeom prst="rect">
            <a:avLst/>
          </a:prstGeom>
        </p:spPr>
      </p:pic>
    </p:spTree>
    <p:extLst>
      <p:ext uri="{BB962C8B-B14F-4D97-AF65-F5344CB8AC3E}">
        <p14:creationId xmlns:p14="http://schemas.microsoft.com/office/powerpoint/2010/main" val="1585044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315"/>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707614" y="234489"/>
            <a:ext cx="10694967" cy="638902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3CD6912-0701-2131-8266-E322764BD9D5}"/>
              </a:ext>
            </a:extLst>
          </p:cNvPr>
          <p:cNvGrpSpPr/>
          <p:nvPr/>
        </p:nvGrpSpPr>
        <p:grpSpPr>
          <a:xfrm>
            <a:off x="3608614" y="420323"/>
            <a:ext cx="4974772" cy="1107996"/>
            <a:chOff x="3608614" y="0"/>
            <a:chExt cx="4974772" cy="1107996"/>
          </a:xfrm>
        </p:grpSpPr>
        <p:sp>
          <p:nvSpPr>
            <p:cNvPr id="4" name="TextBox 3">
              <a:extLst>
                <a:ext uri="{FF2B5EF4-FFF2-40B4-BE49-F238E27FC236}">
                  <a16:creationId xmlns:a16="http://schemas.microsoft.com/office/drawing/2014/main" id="{2AAE3973-3077-C468-69F6-F8FF555EC390}"/>
                </a:ext>
              </a:extLst>
            </p:cNvPr>
            <p:cNvSpPr txBox="1"/>
            <p:nvPr/>
          </p:nvSpPr>
          <p:spPr>
            <a:xfrm>
              <a:off x="3608614" y="0"/>
              <a:ext cx="4974772" cy="1107996"/>
            </a:xfrm>
            <a:prstGeom prst="rect">
              <a:avLst/>
            </a:prstGeom>
            <a:noFill/>
          </p:spPr>
          <p:txBody>
            <a:bodyPr wrap="square" rtlCol="0">
              <a:spAutoFit/>
            </a:bodyPr>
            <a:lstStyle/>
            <a:p>
              <a:pPr algn="ctr"/>
              <a:r>
                <a:rPr lang="en-US" sz="6600" dirty="0">
                  <a:ln w="254000">
                    <a:solidFill>
                      <a:schemeClr val="bg1"/>
                    </a:solidFill>
                  </a:ln>
                  <a:solidFill>
                    <a:srgbClr val="00B0F0"/>
                  </a:solidFill>
                  <a:latin typeface="UVN Banh Mi" pitchFamily="2" charset="0"/>
                </a:rPr>
                <a:t>MỤC TIÊU</a:t>
              </a:r>
            </a:p>
          </p:txBody>
        </p:sp>
        <p:sp>
          <p:nvSpPr>
            <p:cNvPr id="5" name="TextBox 4">
              <a:extLst>
                <a:ext uri="{FF2B5EF4-FFF2-40B4-BE49-F238E27FC236}">
                  <a16:creationId xmlns:a16="http://schemas.microsoft.com/office/drawing/2014/main" id="{BC372CDA-B0D8-9969-F7CD-82725017B69F}"/>
                </a:ext>
              </a:extLst>
            </p:cNvPr>
            <p:cNvSpPr txBox="1"/>
            <p:nvPr/>
          </p:nvSpPr>
          <p:spPr>
            <a:xfrm>
              <a:off x="3608614" y="0"/>
              <a:ext cx="4974772" cy="1107996"/>
            </a:xfrm>
            <a:prstGeom prst="rect">
              <a:avLst/>
            </a:prstGeom>
            <a:noFill/>
          </p:spPr>
          <p:txBody>
            <a:bodyPr wrap="square" rtlCol="0">
              <a:spAutoFit/>
            </a:bodyPr>
            <a:lstStyle/>
            <a:p>
              <a:pPr algn="ctr"/>
              <a:r>
                <a:rPr lang="en-US" sz="6600" b="1" dirty="0">
                  <a:ln w="38100">
                    <a:solidFill>
                      <a:srgbClr val="FF0000"/>
                    </a:solidFill>
                    <a:prstDash val="solid"/>
                  </a:ln>
                  <a:solidFill>
                    <a:srgbClr val="FF66FF"/>
                  </a:solidFill>
                  <a:effectLst>
                    <a:outerShdw blurRad="12700" dist="38100" dir="2700000" algn="tl" rotWithShape="0">
                      <a:schemeClr val="accent5">
                        <a:lumMod val="60000"/>
                        <a:lumOff val="40000"/>
                      </a:schemeClr>
                    </a:outerShdw>
                  </a:effectLst>
                  <a:latin typeface="UVN Banh Mi" pitchFamily="2" charset="0"/>
                </a:rPr>
                <a:t>MỤC TIÊU</a:t>
              </a: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557" y="1634006"/>
            <a:ext cx="1087643" cy="108764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516" y="3041115"/>
            <a:ext cx="1087643" cy="1087643"/>
          </a:xfrm>
          <a:prstGeom prst="rect">
            <a:avLst/>
          </a:prstGeom>
        </p:spPr>
      </p:pic>
      <p:sp>
        <p:nvSpPr>
          <p:cNvPr id="13" name="Rectangle: Rounded Corners 15">
            <a:extLst>
              <a:ext uri="{FF2B5EF4-FFF2-40B4-BE49-F238E27FC236}">
                <a16:creationId xmlns:a16="http://schemas.microsoft.com/office/drawing/2014/main" id="{12B83B23-E06A-778B-5EED-ABC9BB02D6C1}"/>
              </a:ext>
            </a:extLst>
          </p:cNvPr>
          <p:cNvSpPr/>
          <p:nvPr/>
        </p:nvSpPr>
        <p:spPr>
          <a:xfrm>
            <a:off x="1981198" y="1634060"/>
            <a:ext cx="8907518" cy="1256449"/>
          </a:xfrm>
          <a:custGeom>
            <a:avLst/>
            <a:gdLst>
              <a:gd name="connsiteX0" fmla="*/ 0 w 8907518"/>
              <a:gd name="connsiteY0" fmla="*/ 117654 h 1256449"/>
              <a:gd name="connsiteX1" fmla="*/ 117654 w 8907518"/>
              <a:gd name="connsiteY1" fmla="*/ 0 h 1256449"/>
              <a:gd name="connsiteX2" fmla="*/ 8789864 w 8907518"/>
              <a:gd name="connsiteY2" fmla="*/ 0 h 1256449"/>
              <a:gd name="connsiteX3" fmla="*/ 8907518 w 8907518"/>
              <a:gd name="connsiteY3" fmla="*/ 117654 h 1256449"/>
              <a:gd name="connsiteX4" fmla="*/ 8907518 w 8907518"/>
              <a:gd name="connsiteY4" fmla="*/ 1138795 h 1256449"/>
              <a:gd name="connsiteX5" fmla="*/ 8789864 w 8907518"/>
              <a:gd name="connsiteY5" fmla="*/ 1256449 h 1256449"/>
              <a:gd name="connsiteX6" fmla="*/ 117654 w 8907518"/>
              <a:gd name="connsiteY6" fmla="*/ 1256449 h 1256449"/>
              <a:gd name="connsiteX7" fmla="*/ 0 w 8907518"/>
              <a:gd name="connsiteY7" fmla="*/ 1138795 h 1256449"/>
              <a:gd name="connsiteX8" fmla="*/ 0 w 8907518"/>
              <a:gd name="connsiteY8" fmla="*/ 117654 h 125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7518" h="1256449" fill="none" extrusionOk="0">
                <a:moveTo>
                  <a:pt x="0" y="117654"/>
                </a:moveTo>
                <a:cubicBezTo>
                  <a:pt x="-8894" y="51236"/>
                  <a:pt x="56734" y="3319"/>
                  <a:pt x="117654" y="0"/>
                </a:cubicBezTo>
                <a:cubicBezTo>
                  <a:pt x="1736531" y="130954"/>
                  <a:pt x="5452983" y="43574"/>
                  <a:pt x="8789864" y="0"/>
                </a:cubicBezTo>
                <a:cubicBezTo>
                  <a:pt x="8860644" y="8935"/>
                  <a:pt x="8910406" y="56213"/>
                  <a:pt x="8907518" y="117654"/>
                </a:cubicBezTo>
                <a:cubicBezTo>
                  <a:pt x="8998249" y="239108"/>
                  <a:pt x="8937468" y="1013501"/>
                  <a:pt x="8907518" y="1138795"/>
                </a:cubicBezTo>
                <a:cubicBezTo>
                  <a:pt x="8901429" y="1204774"/>
                  <a:pt x="8845731" y="1250162"/>
                  <a:pt x="8789864" y="1256449"/>
                </a:cubicBezTo>
                <a:cubicBezTo>
                  <a:pt x="7691663" y="1411646"/>
                  <a:pt x="3972365" y="1419469"/>
                  <a:pt x="117654" y="1256449"/>
                </a:cubicBezTo>
                <a:cubicBezTo>
                  <a:pt x="53276" y="1248324"/>
                  <a:pt x="-10974" y="1210182"/>
                  <a:pt x="0" y="1138795"/>
                </a:cubicBezTo>
                <a:cubicBezTo>
                  <a:pt x="-19100" y="745504"/>
                  <a:pt x="22054" y="504039"/>
                  <a:pt x="0" y="117654"/>
                </a:cubicBezTo>
                <a:close/>
              </a:path>
              <a:path w="8907518" h="1256449" stroke="0" extrusionOk="0">
                <a:moveTo>
                  <a:pt x="0" y="117654"/>
                </a:moveTo>
                <a:cubicBezTo>
                  <a:pt x="-7998" y="47742"/>
                  <a:pt x="49787" y="1084"/>
                  <a:pt x="117654" y="0"/>
                </a:cubicBezTo>
                <a:cubicBezTo>
                  <a:pt x="3754702" y="132882"/>
                  <a:pt x="7005332" y="-84951"/>
                  <a:pt x="8789864" y="0"/>
                </a:cubicBezTo>
                <a:cubicBezTo>
                  <a:pt x="8852687" y="2106"/>
                  <a:pt x="8906498" y="58311"/>
                  <a:pt x="8907518" y="117654"/>
                </a:cubicBezTo>
                <a:cubicBezTo>
                  <a:pt x="8970320" y="583465"/>
                  <a:pt x="8844592" y="996906"/>
                  <a:pt x="8907518" y="1138795"/>
                </a:cubicBezTo>
                <a:cubicBezTo>
                  <a:pt x="8917580" y="1204968"/>
                  <a:pt x="8859914" y="1246014"/>
                  <a:pt x="8789864" y="1256449"/>
                </a:cubicBezTo>
                <a:cubicBezTo>
                  <a:pt x="5022035" y="1344088"/>
                  <a:pt x="1289602" y="1183770"/>
                  <a:pt x="117654" y="1256449"/>
                </a:cubicBezTo>
                <a:cubicBezTo>
                  <a:pt x="51656" y="1246731"/>
                  <a:pt x="-6975" y="1213467"/>
                  <a:pt x="0" y="1138795"/>
                </a:cubicBezTo>
                <a:cubicBezTo>
                  <a:pt x="-20564" y="760129"/>
                  <a:pt x="-82957" y="254531"/>
                  <a:pt x="0" y="117654"/>
                </a:cubicBezTo>
                <a:close/>
              </a:path>
            </a:pathLst>
          </a:custGeom>
          <a:solidFill>
            <a:srgbClr val="FDF8FB">
              <a:alpha val="85000"/>
            </a:srgbClr>
          </a:solidFill>
          <a:ln w="28575" cap="rnd" cmpd="thinThick">
            <a:solidFill>
              <a:srgbClr val="FF0C12"/>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35" y="5159734"/>
            <a:ext cx="1087643" cy="1087643"/>
          </a:xfrm>
          <a:prstGeom prst="rect">
            <a:avLst/>
          </a:prstGeom>
        </p:spPr>
      </p:pic>
      <p:sp>
        <p:nvSpPr>
          <p:cNvPr id="8" name="TextBox 7"/>
          <p:cNvSpPr txBox="1"/>
          <p:nvPr/>
        </p:nvSpPr>
        <p:spPr>
          <a:xfrm>
            <a:off x="1981200" y="1596625"/>
            <a:ext cx="8762479" cy="1384995"/>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Chia sẻ được với bạn về một âm thanh em thích; nêu được phỏng đoán của bản thân về nội dung bài qua tên bài, hoạt động khởi động và tranh minh họa.</a:t>
            </a:r>
            <a:endParaRPr lang="en-US" sz="2800" dirty="0">
              <a:latin typeface="Calibri" panose="020F0502020204030204" pitchFamily="34" charset="0"/>
              <a:cs typeface="Calibri" panose="020F0502020204030204" pitchFamily="34" charset="0"/>
            </a:endParaRPr>
          </a:p>
        </p:txBody>
      </p:sp>
      <p:sp>
        <p:nvSpPr>
          <p:cNvPr id="14" name="Rectangle: Rounded Corners 15">
            <a:extLst>
              <a:ext uri="{FF2B5EF4-FFF2-40B4-BE49-F238E27FC236}">
                <a16:creationId xmlns:a16="http://schemas.microsoft.com/office/drawing/2014/main" id="{12B83B23-E06A-778B-5EED-ABC9BB02D6C1}"/>
              </a:ext>
            </a:extLst>
          </p:cNvPr>
          <p:cNvSpPr/>
          <p:nvPr/>
        </p:nvSpPr>
        <p:spPr>
          <a:xfrm>
            <a:off x="1949580" y="3088892"/>
            <a:ext cx="8907518" cy="2081480"/>
          </a:xfrm>
          <a:custGeom>
            <a:avLst/>
            <a:gdLst>
              <a:gd name="connsiteX0" fmla="*/ 0 w 8907518"/>
              <a:gd name="connsiteY0" fmla="*/ 194910 h 2081480"/>
              <a:gd name="connsiteX1" fmla="*/ 194910 w 8907518"/>
              <a:gd name="connsiteY1" fmla="*/ 0 h 2081480"/>
              <a:gd name="connsiteX2" fmla="*/ 8712608 w 8907518"/>
              <a:gd name="connsiteY2" fmla="*/ 0 h 2081480"/>
              <a:gd name="connsiteX3" fmla="*/ 8907518 w 8907518"/>
              <a:gd name="connsiteY3" fmla="*/ 194910 h 2081480"/>
              <a:gd name="connsiteX4" fmla="*/ 8907518 w 8907518"/>
              <a:gd name="connsiteY4" fmla="*/ 1886570 h 2081480"/>
              <a:gd name="connsiteX5" fmla="*/ 8712608 w 8907518"/>
              <a:gd name="connsiteY5" fmla="*/ 2081480 h 2081480"/>
              <a:gd name="connsiteX6" fmla="*/ 194910 w 8907518"/>
              <a:gd name="connsiteY6" fmla="*/ 2081480 h 2081480"/>
              <a:gd name="connsiteX7" fmla="*/ 0 w 8907518"/>
              <a:gd name="connsiteY7" fmla="*/ 1886570 h 2081480"/>
              <a:gd name="connsiteX8" fmla="*/ 0 w 8907518"/>
              <a:gd name="connsiteY8" fmla="*/ 194910 h 208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7518" h="2081480" fill="none" extrusionOk="0">
                <a:moveTo>
                  <a:pt x="0" y="194910"/>
                </a:moveTo>
                <a:cubicBezTo>
                  <a:pt x="-2761" y="86817"/>
                  <a:pt x="96622" y="7653"/>
                  <a:pt x="194910" y="0"/>
                </a:cubicBezTo>
                <a:cubicBezTo>
                  <a:pt x="1125574" y="130954"/>
                  <a:pt x="6997378" y="43574"/>
                  <a:pt x="8712608" y="0"/>
                </a:cubicBezTo>
                <a:cubicBezTo>
                  <a:pt x="8824740" y="6909"/>
                  <a:pt x="8916487" y="98250"/>
                  <a:pt x="8907518" y="194910"/>
                </a:cubicBezTo>
                <a:cubicBezTo>
                  <a:pt x="8978045" y="814840"/>
                  <a:pt x="9041362" y="1320409"/>
                  <a:pt x="8907518" y="1886570"/>
                </a:cubicBezTo>
                <a:cubicBezTo>
                  <a:pt x="8898598" y="1995681"/>
                  <a:pt x="8807490" y="2072673"/>
                  <a:pt x="8712608" y="2081480"/>
                </a:cubicBezTo>
                <a:cubicBezTo>
                  <a:pt x="6356856" y="2236677"/>
                  <a:pt x="2636108" y="2244500"/>
                  <a:pt x="194910" y="2081480"/>
                </a:cubicBezTo>
                <a:cubicBezTo>
                  <a:pt x="87559" y="2077485"/>
                  <a:pt x="-9058" y="1999505"/>
                  <a:pt x="0" y="1886570"/>
                </a:cubicBezTo>
                <a:cubicBezTo>
                  <a:pt x="38410" y="1446390"/>
                  <a:pt x="-73082" y="844827"/>
                  <a:pt x="0" y="194910"/>
                </a:cubicBezTo>
                <a:close/>
              </a:path>
              <a:path w="8907518" h="2081480" stroke="0" extrusionOk="0">
                <a:moveTo>
                  <a:pt x="0" y="194910"/>
                </a:moveTo>
                <a:cubicBezTo>
                  <a:pt x="-2059" y="85994"/>
                  <a:pt x="76974" y="3862"/>
                  <a:pt x="194910" y="0"/>
                </a:cubicBezTo>
                <a:cubicBezTo>
                  <a:pt x="3583470" y="132882"/>
                  <a:pt x="6068994" y="-84951"/>
                  <a:pt x="8712608" y="0"/>
                </a:cubicBezTo>
                <a:cubicBezTo>
                  <a:pt x="8818657" y="1559"/>
                  <a:pt x="8905274" y="99665"/>
                  <a:pt x="8907518" y="194910"/>
                </a:cubicBezTo>
                <a:cubicBezTo>
                  <a:pt x="9027412" y="840612"/>
                  <a:pt x="8971223" y="1262715"/>
                  <a:pt x="8907518" y="1886570"/>
                </a:cubicBezTo>
                <a:cubicBezTo>
                  <a:pt x="8908885" y="1994378"/>
                  <a:pt x="8821570" y="2078773"/>
                  <a:pt x="8712608" y="2081480"/>
                </a:cubicBezTo>
                <a:cubicBezTo>
                  <a:pt x="6491167" y="2169119"/>
                  <a:pt x="4001922" y="2008801"/>
                  <a:pt x="194910" y="2081480"/>
                </a:cubicBezTo>
                <a:cubicBezTo>
                  <a:pt x="86131" y="2070679"/>
                  <a:pt x="-11300" y="2009920"/>
                  <a:pt x="0" y="1886570"/>
                </a:cubicBezTo>
                <a:cubicBezTo>
                  <a:pt x="-59350" y="1223831"/>
                  <a:pt x="-109526" y="739600"/>
                  <a:pt x="0" y="194910"/>
                </a:cubicBezTo>
                <a:close/>
              </a:path>
            </a:pathLst>
          </a:custGeom>
          <a:solidFill>
            <a:srgbClr val="FDF8FB">
              <a:alpha val="85000"/>
            </a:srgbClr>
          </a:solidFill>
          <a:ln w="28575" cap="rnd" cmpd="thinThick">
            <a:solidFill>
              <a:srgbClr val="FF0C12"/>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1199" y="3043501"/>
            <a:ext cx="8762479" cy="2246769"/>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Đọc trôi chảy bài đọc, ngắt nghỉ đúng dấu câu, đúng logic ngữ nghĩa; trả lời được các câu hỏi tìm hiểu bài; hiểu được nội dung bài đọc: Ca ngợi tiếng đàn trong trẻo, hồn nhiên, đáng yêu, hòa quyện với khung cảnh thiên nhiên tươi đẹp và cuộc sống thanh bình.</a:t>
            </a:r>
            <a:endParaRPr lang="en-US" sz="2800" dirty="0">
              <a:latin typeface="Calibri" panose="020F0502020204030204" pitchFamily="34" charset="0"/>
              <a:cs typeface="Calibri" panose="020F0502020204030204" pitchFamily="34" charset="0"/>
            </a:endParaRPr>
          </a:p>
        </p:txBody>
      </p:sp>
      <p:sp>
        <p:nvSpPr>
          <p:cNvPr id="15" name="Rectangle: Rounded Corners 15">
            <a:extLst>
              <a:ext uri="{FF2B5EF4-FFF2-40B4-BE49-F238E27FC236}">
                <a16:creationId xmlns:a16="http://schemas.microsoft.com/office/drawing/2014/main" id="{12B83B23-E06A-778B-5EED-ABC9BB02D6C1}"/>
              </a:ext>
            </a:extLst>
          </p:cNvPr>
          <p:cNvSpPr/>
          <p:nvPr/>
        </p:nvSpPr>
        <p:spPr>
          <a:xfrm>
            <a:off x="1981198" y="5363205"/>
            <a:ext cx="8907518" cy="828788"/>
          </a:xfrm>
          <a:custGeom>
            <a:avLst/>
            <a:gdLst>
              <a:gd name="connsiteX0" fmla="*/ 0 w 8907518"/>
              <a:gd name="connsiteY0" fmla="*/ 77608 h 828788"/>
              <a:gd name="connsiteX1" fmla="*/ 77608 w 8907518"/>
              <a:gd name="connsiteY1" fmla="*/ 0 h 828788"/>
              <a:gd name="connsiteX2" fmla="*/ 8829910 w 8907518"/>
              <a:gd name="connsiteY2" fmla="*/ 0 h 828788"/>
              <a:gd name="connsiteX3" fmla="*/ 8907518 w 8907518"/>
              <a:gd name="connsiteY3" fmla="*/ 77608 h 828788"/>
              <a:gd name="connsiteX4" fmla="*/ 8907518 w 8907518"/>
              <a:gd name="connsiteY4" fmla="*/ 751180 h 828788"/>
              <a:gd name="connsiteX5" fmla="*/ 8829910 w 8907518"/>
              <a:gd name="connsiteY5" fmla="*/ 828788 h 828788"/>
              <a:gd name="connsiteX6" fmla="*/ 77608 w 8907518"/>
              <a:gd name="connsiteY6" fmla="*/ 828788 h 828788"/>
              <a:gd name="connsiteX7" fmla="*/ 0 w 8907518"/>
              <a:gd name="connsiteY7" fmla="*/ 751180 h 828788"/>
              <a:gd name="connsiteX8" fmla="*/ 0 w 8907518"/>
              <a:gd name="connsiteY8" fmla="*/ 77608 h 82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7518" h="828788" fill="none" extrusionOk="0">
                <a:moveTo>
                  <a:pt x="0" y="77608"/>
                </a:moveTo>
                <a:cubicBezTo>
                  <a:pt x="-3170" y="34233"/>
                  <a:pt x="35531" y="642"/>
                  <a:pt x="77608" y="0"/>
                </a:cubicBezTo>
                <a:cubicBezTo>
                  <a:pt x="3694381" y="130954"/>
                  <a:pt x="4527521" y="43574"/>
                  <a:pt x="8829910" y="0"/>
                </a:cubicBezTo>
                <a:cubicBezTo>
                  <a:pt x="8876525" y="5781"/>
                  <a:pt x="8908698" y="36192"/>
                  <a:pt x="8907518" y="77608"/>
                </a:cubicBezTo>
                <a:cubicBezTo>
                  <a:pt x="8878549" y="231174"/>
                  <a:pt x="8967853" y="444968"/>
                  <a:pt x="8907518" y="751180"/>
                </a:cubicBezTo>
                <a:cubicBezTo>
                  <a:pt x="8903445" y="794711"/>
                  <a:pt x="8871804" y="828120"/>
                  <a:pt x="8829910" y="828788"/>
                </a:cubicBezTo>
                <a:cubicBezTo>
                  <a:pt x="6929784" y="983985"/>
                  <a:pt x="2961403" y="991808"/>
                  <a:pt x="77608" y="828788"/>
                </a:cubicBezTo>
                <a:cubicBezTo>
                  <a:pt x="35345" y="820682"/>
                  <a:pt x="-2535" y="795522"/>
                  <a:pt x="0" y="751180"/>
                </a:cubicBezTo>
                <a:cubicBezTo>
                  <a:pt x="-43349" y="420968"/>
                  <a:pt x="57176" y="338516"/>
                  <a:pt x="0" y="77608"/>
                </a:cubicBezTo>
                <a:close/>
              </a:path>
              <a:path w="8907518" h="828788" stroke="0" extrusionOk="0">
                <a:moveTo>
                  <a:pt x="0" y="77608"/>
                </a:moveTo>
                <a:cubicBezTo>
                  <a:pt x="-4686" y="31855"/>
                  <a:pt x="31338" y="1279"/>
                  <a:pt x="77608" y="0"/>
                </a:cubicBezTo>
                <a:cubicBezTo>
                  <a:pt x="3624855" y="132882"/>
                  <a:pt x="5474777" y="-84951"/>
                  <a:pt x="8829910" y="0"/>
                </a:cubicBezTo>
                <a:cubicBezTo>
                  <a:pt x="8871029" y="1702"/>
                  <a:pt x="8906787" y="38784"/>
                  <a:pt x="8907518" y="77608"/>
                </a:cubicBezTo>
                <a:cubicBezTo>
                  <a:pt x="8947707" y="305992"/>
                  <a:pt x="8941315" y="447632"/>
                  <a:pt x="8907518" y="751180"/>
                </a:cubicBezTo>
                <a:cubicBezTo>
                  <a:pt x="8908069" y="794107"/>
                  <a:pt x="8874333" y="825576"/>
                  <a:pt x="8829910" y="828788"/>
                </a:cubicBezTo>
                <a:cubicBezTo>
                  <a:pt x="4479109" y="916427"/>
                  <a:pt x="1743422" y="756109"/>
                  <a:pt x="77608" y="828788"/>
                </a:cubicBezTo>
                <a:cubicBezTo>
                  <a:pt x="34432" y="825791"/>
                  <a:pt x="-2240" y="797154"/>
                  <a:pt x="0" y="751180"/>
                </a:cubicBezTo>
                <a:cubicBezTo>
                  <a:pt x="14319" y="473649"/>
                  <a:pt x="-20104" y="251523"/>
                  <a:pt x="0" y="77608"/>
                </a:cubicBezTo>
                <a:close/>
              </a:path>
            </a:pathLst>
          </a:custGeom>
          <a:solidFill>
            <a:srgbClr val="FDF8FB">
              <a:alpha val="85000"/>
            </a:srgbClr>
          </a:solidFill>
          <a:ln w="28575" cap="rnd" cmpd="thinThick">
            <a:solidFill>
              <a:srgbClr val="FF0C12"/>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95249" y="5288766"/>
            <a:ext cx="8762479" cy="954107"/>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Tìm được từ ngữ miêu tả âm thanh của một số sự vật, hiện tượng.</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190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188"/>
            <a:ext cx="12192000" cy="6858000"/>
          </a:xfrm>
          <a:prstGeom prst="rect">
            <a:avLst/>
          </a:prstGeom>
        </p:spPr>
      </p:pic>
      <p:grpSp>
        <p:nvGrpSpPr>
          <p:cNvPr id="9" name="Group 8"/>
          <p:cNvGrpSpPr/>
          <p:nvPr/>
        </p:nvGrpSpPr>
        <p:grpSpPr>
          <a:xfrm>
            <a:off x="1149356" y="435029"/>
            <a:ext cx="9213961" cy="5973566"/>
            <a:chOff x="1489018" y="535386"/>
            <a:chExt cx="9213961" cy="5973566"/>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l="49343" t="8534" r="4904" b="66732"/>
            <a:stretch/>
          </p:blipFill>
          <p:spPr>
            <a:xfrm>
              <a:off x="1489018" y="535386"/>
              <a:ext cx="9213961" cy="5973566"/>
            </a:xfrm>
            <a:prstGeom prst="rect">
              <a:avLst/>
            </a:prstGeom>
          </p:spPr>
        </p:pic>
        <p:sp>
          <p:nvSpPr>
            <p:cNvPr id="8" name="TextBox 7"/>
            <p:cNvSpPr txBox="1"/>
            <p:nvPr/>
          </p:nvSpPr>
          <p:spPr>
            <a:xfrm>
              <a:off x="3467477" y="1955549"/>
              <a:ext cx="6002448" cy="2862322"/>
            </a:xfrm>
            <a:prstGeom prst="rect">
              <a:avLst/>
            </a:prstGeom>
            <a:noFill/>
          </p:spPr>
          <p:txBody>
            <a:bodyPr wrap="square" rtlCol="0">
              <a:spAutoFit/>
            </a:bodyPr>
            <a:lstStyle/>
            <a:p>
              <a:pPr algn="just"/>
              <a:r>
                <a:rPr lang="vi-VN" sz="3600" dirty="0">
                  <a:latin typeface="Calibri" panose="020F0502020204030204" pitchFamily="34" charset="0"/>
                  <a:cs typeface="Calibri" panose="020F0502020204030204" pitchFamily="34" charset="0"/>
                </a:rPr>
                <a:t>Ca ngợi tiếng đàn trong trẻo, hồn nhiên, đáng yêu, hòa quyện với khung cảnh thiên nhiên tươi đẹp và cuộc sống thanh bình.</a:t>
              </a:r>
              <a:endParaRPr lang="en-US" sz="3600" dirty="0">
                <a:latin typeface="Calibri" panose="020F0502020204030204" pitchFamily="34" charset="0"/>
                <a:cs typeface="Calibri" panose="020F0502020204030204" pitchFamily="34" charset="0"/>
              </a:endParaRPr>
            </a:p>
          </p:txBody>
        </p:sp>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6336" y="3157169"/>
            <a:ext cx="6330049" cy="4005734"/>
          </a:xfrm>
          <a:prstGeom prst="rect">
            <a:avLst/>
          </a:prstGeom>
        </p:spPr>
      </p:pic>
      <p:grpSp>
        <p:nvGrpSpPr>
          <p:cNvPr id="2" name="Group 1">
            <a:extLst>
              <a:ext uri="{FF2B5EF4-FFF2-40B4-BE49-F238E27FC236}">
                <a16:creationId xmlns:a16="http://schemas.microsoft.com/office/drawing/2014/main" id="{56F1B4E9-9787-3A8F-8996-B7FB5C18D98F}"/>
              </a:ext>
            </a:extLst>
          </p:cNvPr>
          <p:cNvGrpSpPr/>
          <p:nvPr/>
        </p:nvGrpSpPr>
        <p:grpSpPr>
          <a:xfrm>
            <a:off x="1828682" y="215346"/>
            <a:ext cx="8534636" cy="1015664"/>
            <a:chOff x="2941084" y="292594"/>
            <a:chExt cx="6309828" cy="1015664"/>
          </a:xfrm>
        </p:grpSpPr>
        <p:sp>
          <p:nvSpPr>
            <p:cNvPr id="3" name="TextBox 2">
              <a:extLst>
                <a:ext uri="{FF2B5EF4-FFF2-40B4-BE49-F238E27FC236}">
                  <a16:creationId xmlns:a16="http://schemas.microsoft.com/office/drawing/2014/main" id="{85B87CC5-7034-7D81-AAD3-05F27FA76D3F}"/>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Nội</a:t>
              </a:r>
              <a:r>
                <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dung </a:t>
              </a: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chính</a:t>
              </a:r>
              <a:r>
                <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của</a:t>
              </a:r>
              <a:r>
                <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bài</a:t>
              </a:r>
              <a:r>
                <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6000" b="1" dirty="0" err="1">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đọc</a:t>
              </a:r>
              <a:endParaRPr lang="en-US" sz="60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4" name="TextBox 3">
              <a:extLst>
                <a:ext uri="{FF2B5EF4-FFF2-40B4-BE49-F238E27FC236}">
                  <a16:creationId xmlns:a16="http://schemas.microsoft.com/office/drawing/2014/main" id="{664B3B1A-5D9F-4567-F89F-C652F35A3CEB}"/>
                </a:ext>
              </a:extLst>
            </p:cNvPr>
            <p:cNvSpPr txBox="1"/>
            <p:nvPr/>
          </p:nvSpPr>
          <p:spPr>
            <a:xfrm>
              <a:off x="2941084" y="292594"/>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Nội</a:t>
              </a:r>
              <a:r>
                <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 dung </a:t>
              </a: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chính</a:t>
              </a:r>
              <a:r>
                <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của</a:t>
              </a:r>
              <a:r>
                <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bài</a:t>
              </a:r>
              <a:r>
                <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6000" b="1" dirty="0" err="1">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đọc</a:t>
              </a:r>
              <a:endParaRPr lang="en-US" sz="60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spTree>
    <p:extLst>
      <p:ext uri="{BB962C8B-B14F-4D97-AF65-F5344CB8AC3E}">
        <p14:creationId xmlns:p14="http://schemas.microsoft.com/office/powerpoint/2010/main" val="2587377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840" y="2823210"/>
            <a:ext cx="10058400" cy="3866197"/>
          </a:xfrm>
          <a:prstGeom prst="rect">
            <a:avLst/>
          </a:prstGeom>
        </p:spPr>
      </p:pic>
      <p:grpSp>
        <p:nvGrpSpPr>
          <p:cNvPr id="8" name="Group 7">
            <a:extLst>
              <a:ext uri="{FF2B5EF4-FFF2-40B4-BE49-F238E27FC236}">
                <a16:creationId xmlns:a16="http://schemas.microsoft.com/office/drawing/2014/main" id="{82A28020-AC94-A1BA-9B14-41CA9A688775}"/>
              </a:ext>
            </a:extLst>
          </p:cNvPr>
          <p:cNvGrpSpPr/>
          <p:nvPr/>
        </p:nvGrpSpPr>
        <p:grpSpPr>
          <a:xfrm>
            <a:off x="1028491" y="1083485"/>
            <a:ext cx="10336725" cy="1571131"/>
            <a:chOff x="5354656" y="245083"/>
            <a:chExt cx="8869789" cy="1571131"/>
          </a:xfrm>
        </p:grpSpPr>
        <p:sp>
          <p:nvSpPr>
            <p:cNvPr id="9" name="TextBox 8">
              <a:extLst>
                <a:ext uri="{FF2B5EF4-FFF2-40B4-BE49-F238E27FC236}">
                  <a16:creationId xmlns:a16="http://schemas.microsoft.com/office/drawing/2014/main" id="{425B961B-D242-629D-48FA-536ADECF216E}"/>
                </a:ext>
              </a:extLst>
            </p:cNvPr>
            <p:cNvSpPr txBox="1"/>
            <p:nvPr/>
          </p:nvSpPr>
          <p:spPr>
            <a:xfrm>
              <a:off x="5354656" y="246554"/>
              <a:ext cx="88697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LUYỆN ĐỌC </a:t>
              </a:r>
              <a:r>
                <a:rPr lang="en-US" sz="96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LẠI</a:t>
              </a:r>
              <a:endParaRPr kumimoji="0" lang="en-US" sz="96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10" name="TextBox 9">
              <a:extLst>
                <a:ext uri="{FF2B5EF4-FFF2-40B4-BE49-F238E27FC236}">
                  <a16:creationId xmlns:a16="http://schemas.microsoft.com/office/drawing/2014/main" id="{AA7E427E-D8AF-EADF-7DEA-104247B5246C}"/>
                </a:ext>
              </a:extLst>
            </p:cNvPr>
            <p:cNvSpPr txBox="1"/>
            <p:nvPr/>
          </p:nvSpPr>
          <p:spPr>
            <a:xfrm>
              <a:off x="5455780" y="245083"/>
              <a:ext cx="86675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L</a:t>
              </a:r>
              <a:r>
                <a:rPr lang="vi-VN" sz="96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U</a:t>
              </a:r>
              <a:r>
                <a:rPr lang="vi-VN" sz="96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Y</a:t>
              </a:r>
              <a:r>
                <a:rPr lang="vi-VN" sz="96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Ệ</a:t>
              </a:r>
              <a:r>
                <a:rPr lang="vi-VN" sz="96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N</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vi-VN" sz="9600" b="1"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Đ</a:t>
              </a:r>
              <a:r>
                <a:rPr lang="vi-VN" sz="9600" b="1"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Ọ</a:t>
              </a:r>
              <a:r>
                <a:rPr lang="vi-VN" sz="96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C </a:t>
              </a:r>
              <a:r>
                <a:rPr lang="en-US" sz="96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L</a:t>
              </a:r>
              <a:r>
                <a:rPr lang="en-US" sz="96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Ạ</a:t>
              </a:r>
              <a:r>
                <a:rPr lang="en-US" sz="96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I</a:t>
              </a:r>
              <a:endParaRPr kumimoji="0" lang="en-US" sz="96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grpSp>
    </p:spTree>
    <p:extLst>
      <p:ext uri="{BB962C8B-B14F-4D97-AF65-F5344CB8AC3E}">
        <p14:creationId xmlns:p14="http://schemas.microsoft.com/office/powerpoint/2010/main" val="144332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B63435BF-06D4-F679-087E-CCE18FB54D5E}"/>
              </a:ext>
            </a:extLst>
          </p:cNvPr>
          <p:cNvGrpSpPr/>
          <p:nvPr/>
        </p:nvGrpSpPr>
        <p:grpSpPr>
          <a:xfrm>
            <a:off x="2398322" y="359672"/>
            <a:ext cx="7976469" cy="1323440"/>
            <a:chOff x="2932543" y="292593"/>
            <a:chExt cx="6326910" cy="2709908"/>
          </a:xfrm>
        </p:grpSpPr>
        <p:sp>
          <p:nvSpPr>
            <p:cNvPr id="5" name="TextBox 4">
              <a:extLst>
                <a:ext uri="{FF2B5EF4-FFF2-40B4-BE49-F238E27FC236}">
                  <a16:creationId xmlns:a16="http://schemas.microsoft.com/office/drawing/2014/main" id="{5C745252-91D5-F3D3-4303-336012042566}"/>
                </a:ext>
              </a:extLst>
            </p:cNvPr>
            <p:cNvSpPr txBox="1"/>
            <p:nvPr/>
          </p:nvSpPr>
          <p:spPr>
            <a:xfrm>
              <a:off x="2941085" y="292595"/>
              <a:ext cx="6309827" cy="2709906"/>
            </a:xfrm>
            <a:prstGeom prst="rect">
              <a:avLst/>
            </a:prstGeom>
            <a:noFill/>
          </p:spPr>
          <p:txBody>
            <a:bodyPr wrap="square" rtlCol="0">
              <a:spAutoFit/>
            </a:bodyPr>
            <a:lstStyle/>
            <a:p>
              <a:pPr algn="ctr"/>
              <a:r>
                <a:rPr lang="en-US" sz="8000" b="1" dirty="0" err="1">
                  <a:ln w="190500">
                    <a:solidFill>
                      <a:schemeClr val="bg1"/>
                    </a:solidFill>
                    <a:prstDash val="solid"/>
                  </a:ln>
                  <a:solidFill>
                    <a:srgbClr val="FF0000"/>
                  </a:solidFill>
                  <a:effectLst>
                    <a:glow rad="63500">
                      <a:schemeClr val="accent2">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Giọng</a:t>
              </a:r>
              <a:r>
                <a:rPr lang="en-US" sz="8000" b="1" dirty="0">
                  <a:ln w="190500">
                    <a:solidFill>
                      <a:schemeClr val="bg1"/>
                    </a:solidFill>
                    <a:prstDash val="solid"/>
                  </a:ln>
                  <a:solidFill>
                    <a:srgbClr val="FF0000"/>
                  </a:solidFill>
                  <a:effectLst>
                    <a:glow rad="63500">
                      <a:schemeClr val="accent2">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8000" b="1" dirty="0" err="1">
                  <a:ln w="190500">
                    <a:solidFill>
                      <a:schemeClr val="bg1"/>
                    </a:solidFill>
                    <a:prstDash val="solid"/>
                  </a:ln>
                  <a:solidFill>
                    <a:srgbClr val="FF0000"/>
                  </a:solidFill>
                  <a:effectLst>
                    <a:glow rad="63500">
                      <a:schemeClr val="accent2">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đọc</a:t>
              </a:r>
              <a:r>
                <a:rPr lang="en-US" sz="8000" b="1" dirty="0">
                  <a:ln w="190500">
                    <a:solidFill>
                      <a:schemeClr val="bg1"/>
                    </a:solidFill>
                    <a:prstDash val="solid"/>
                  </a:ln>
                  <a:solidFill>
                    <a:srgbClr val="FF0000"/>
                  </a:solidFill>
                  <a:effectLst>
                    <a:glow rad="63500">
                      <a:schemeClr val="accent2">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8000" b="1" dirty="0" err="1">
                  <a:ln w="190500">
                    <a:solidFill>
                      <a:schemeClr val="bg1"/>
                    </a:solidFill>
                    <a:prstDash val="solid"/>
                  </a:ln>
                  <a:solidFill>
                    <a:srgbClr val="FF0000"/>
                  </a:solidFill>
                  <a:effectLst>
                    <a:glow rad="63500">
                      <a:schemeClr val="accent2">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toàn</a:t>
              </a:r>
              <a:r>
                <a:rPr lang="en-US" sz="8000" b="1" dirty="0">
                  <a:ln w="190500">
                    <a:solidFill>
                      <a:schemeClr val="bg1"/>
                    </a:solidFill>
                    <a:prstDash val="solid"/>
                  </a:ln>
                  <a:solidFill>
                    <a:srgbClr val="FF0000"/>
                  </a:solidFill>
                  <a:effectLst>
                    <a:glow rad="63500">
                      <a:schemeClr val="accent2">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8000" b="1" dirty="0" err="1">
                  <a:ln w="190500">
                    <a:solidFill>
                      <a:schemeClr val="bg1"/>
                    </a:solidFill>
                    <a:prstDash val="solid"/>
                  </a:ln>
                  <a:solidFill>
                    <a:srgbClr val="FF0000"/>
                  </a:solidFill>
                  <a:effectLst>
                    <a:glow rad="63500">
                      <a:schemeClr val="accent2">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bài</a:t>
              </a:r>
              <a:endParaRPr lang="en-US" sz="8000" b="1" dirty="0">
                <a:ln w="190500">
                  <a:solidFill>
                    <a:schemeClr val="bg1"/>
                  </a:solidFill>
                  <a:prstDash val="solid"/>
                </a:ln>
                <a:solidFill>
                  <a:srgbClr val="FF0000"/>
                </a:solidFill>
                <a:effectLst>
                  <a:glow rad="63500">
                    <a:schemeClr val="accent2">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6" name="TextBox 5">
              <a:extLst>
                <a:ext uri="{FF2B5EF4-FFF2-40B4-BE49-F238E27FC236}">
                  <a16:creationId xmlns:a16="http://schemas.microsoft.com/office/drawing/2014/main" id="{2EA7E2CD-554F-2144-71D4-68D0062CA6E1}"/>
                </a:ext>
              </a:extLst>
            </p:cNvPr>
            <p:cNvSpPr txBox="1"/>
            <p:nvPr/>
          </p:nvSpPr>
          <p:spPr>
            <a:xfrm>
              <a:off x="2932543" y="292593"/>
              <a:ext cx="6326910" cy="2709906"/>
            </a:xfrm>
            <a:prstGeom prst="rect">
              <a:avLst/>
            </a:prstGeom>
            <a:noFill/>
          </p:spPr>
          <p:txBody>
            <a:bodyPr wrap="square" rtlCol="0">
              <a:spAutoFit/>
            </a:bodyPr>
            <a:lstStyle/>
            <a:p>
              <a:pPr algn="ctr"/>
              <a:r>
                <a:rPr lang="en-US" sz="8000" b="1" dirty="0" err="1">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Giọng</a:t>
              </a:r>
              <a:r>
                <a:rPr lang="en-US" sz="8000" b="1" dirty="0">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8000" b="1" dirty="0" err="1">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đọc</a:t>
              </a:r>
              <a:r>
                <a:rPr lang="en-US" sz="8000" b="1" dirty="0">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8000" b="1" dirty="0" err="1">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toàn</a:t>
              </a:r>
              <a:r>
                <a:rPr lang="en-US" sz="8000" b="1" dirty="0">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8000" b="1" dirty="0" err="1">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bài</a:t>
              </a:r>
              <a:endParaRPr lang="en-US" sz="8000" b="1" dirty="0">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sp>
        <p:nvSpPr>
          <p:cNvPr id="7" name="Rectangle: Rounded Corners 15">
            <a:extLst>
              <a:ext uri="{FF2B5EF4-FFF2-40B4-BE49-F238E27FC236}">
                <a16:creationId xmlns:a16="http://schemas.microsoft.com/office/drawing/2014/main" id="{12B83B23-E06A-778B-5EED-ABC9BB02D6C1}"/>
              </a:ext>
            </a:extLst>
          </p:cNvPr>
          <p:cNvSpPr/>
          <p:nvPr/>
        </p:nvSpPr>
        <p:spPr>
          <a:xfrm>
            <a:off x="1693596" y="1870272"/>
            <a:ext cx="9185283" cy="2775617"/>
          </a:xfrm>
          <a:custGeom>
            <a:avLst/>
            <a:gdLst>
              <a:gd name="connsiteX0" fmla="*/ 0 w 9185283"/>
              <a:gd name="connsiteY0" fmla="*/ 259909 h 2775617"/>
              <a:gd name="connsiteX1" fmla="*/ 259909 w 9185283"/>
              <a:gd name="connsiteY1" fmla="*/ 0 h 2775617"/>
              <a:gd name="connsiteX2" fmla="*/ 8925374 w 9185283"/>
              <a:gd name="connsiteY2" fmla="*/ 0 h 2775617"/>
              <a:gd name="connsiteX3" fmla="*/ 9185283 w 9185283"/>
              <a:gd name="connsiteY3" fmla="*/ 259909 h 2775617"/>
              <a:gd name="connsiteX4" fmla="*/ 9185283 w 9185283"/>
              <a:gd name="connsiteY4" fmla="*/ 2515708 h 2775617"/>
              <a:gd name="connsiteX5" fmla="*/ 8925374 w 9185283"/>
              <a:gd name="connsiteY5" fmla="*/ 2775617 h 2775617"/>
              <a:gd name="connsiteX6" fmla="*/ 259909 w 9185283"/>
              <a:gd name="connsiteY6" fmla="*/ 2775617 h 2775617"/>
              <a:gd name="connsiteX7" fmla="*/ 0 w 9185283"/>
              <a:gd name="connsiteY7" fmla="*/ 2515708 h 2775617"/>
              <a:gd name="connsiteX8" fmla="*/ 0 w 9185283"/>
              <a:gd name="connsiteY8" fmla="*/ 259909 h 27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5283" h="2775617" fill="none" extrusionOk="0">
                <a:moveTo>
                  <a:pt x="0" y="259909"/>
                </a:moveTo>
                <a:cubicBezTo>
                  <a:pt x="-26290" y="112113"/>
                  <a:pt x="131386" y="12285"/>
                  <a:pt x="259909" y="0"/>
                </a:cubicBezTo>
                <a:cubicBezTo>
                  <a:pt x="2889862" y="130954"/>
                  <a:pt x="6849134" y="43574"/>
                  <a:pt x="8925374" y="0"/>
                </a:cubicBezTo>
                <a:cubicBezTo>
                  <a:pt x="9070980" y="3176"/>
                  <a:pt x="9187721" y="119351"/>
                  <a:pt x="9185283" y="259909"/>
                </a:cubicBezTo>
                <a:cubicBezTo>
                  <a:pt x="9034844" y="800443"/>
                  <a:pt x="9271162" y="1664278"/>
                  <a:pt x="9185283" y="2515708"/>
                </a:cubicBezTo>
                <a:cubicBezTo>
                  <a:pt x="9161106" y="2663222"/>
                  <a:pt x="9060895" y="2770081"/>
                  <a:pt x="8925374" y="2775617"/>
                </a:cubicBezTo>
                <a:cubicBezTo>
                  <a:pt x="4946384" y="2930814"/>
                  <a:pt x="3606722" y="2938637"/>
                  <a:pt x="259909" y="2775617"/>
                </a:cubicBezTo>
                <a:cubicBezTo>
                  <a:pt x="117097" y="2765721"/>
                  <a:pt x="-3809" y="2661476"/>
                  <a:pt x="0" y="2515708"/>
                </a:cubicBezTo>
                <a:cubicBezTo>
                  <a:pt x="64656" y="1883486"/>
                  <a:pt x="-17807" y="987758"/>
                  <a:pt x="0" y="259909"/>
                </a:cubicBezTo>
                <a:close/>
              </a:path>
              <a:path w="9185283" h="2775617" stroke="0" extrusionOk="0">
                <a:moveTo>
                  <a:pt x="0" y="259909"/>
                </a:moveTo>
                <a:cubicBezTo>
                  <a:pt x="-13239" y="108199"/>
                  <a:pt x="92335" y="9019"/>
                  <a:pt x="259909" y="0"/>
                </a:cubicBezTo>
                <a:cubicBezTo>
                  <a:pt x="2502160" y="132882"/>
                  <a:pt x="6165584" y="-84951"/>
                  <a:pt x="8925374" y="0"/>
                </a:cubicBezTo>
                <a:cubicBezTo>
                  <a:pt x="9049290" y="19168"/>
                  <a:pt x="9180859" y="140816"/>
                  <a:pt x="9185283" y="259909"/>
                </a:cubicBezTo>
                <a:cubicBezTo>
                  <a:pt x="9205470" y="576415"/>
                  <a:pt x="9337763" y="2051045"/>
                  <a:pt x="9185283" y="2515708"/>
                </a:cubicBezTo>
                <a:cubicBezTo>
                  <a:pt x="9205663" y="2661670"/>
                  <a:pt x="9079256" y="2754341"/>
                  <a:pt x="8925374" y="2775617"/>
                </a:cubicBezTo>
                <a:cubicBezTo>
                  <a:pt x="6609001" y="2863256"/>
                  <a:pt x="3971956" y="2702938"/>
                  <a:pt x="259909" y="2775617"/>
                </a:cubicBezTo>
                <a:cubicBezTo>
                  <a:pt x="114450" y="2757353"/>
                  <a:pt x="-3788" y="2664517"/>
                  <a:pt x="0" y="2515708"/>
                </a:cubicBezTo>
                <a:cubicBezTo>
                  <a:pt x="-38581" y="1888302"/>
                  <a:pt x="63341" y="1366135"/>
                  <a:pt x="0" y="259909"/>
                </a:cubicBezTo>
                <a:close/>
              </a:path>
            </a:pathLst>
          </a:custGeom>
          <a:solidFill>
            <a:schemeClr val="accent2">
              <a:lumMod val="20000"/>
              <a:lumOff val="80000"/>
              <a:alpha val="85000"/>
            </a:schemeClr>
          </a:solidFill>
          <a:ln w="28575" cap="rnd" cmpd="thinThick">
            <a:solidFill>
              <a:srgbClr val="C00000"/>
            </a:solidFill>
            <a:prstDash val="solid"/>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80075" y="1980807"/>
            <a:ext cx="8802168" cy="2554545"/>
          </a:xfrm>
          <a:prstGeom prst="rect">
            <a:avLst/>
          </a:prstGeom>
          <a:noFill/>
        </p:spPr>
        <p:txBody>
          <a:bodyPr wrap="square" rtlCol="0">
            <a:spAutoFit/>
          </a:bodyPr>
          <a:lstStyle/>
          <a:p>
            <a:pPr algn="just"/>
            <a:r>
              <a:rPr lang="en-US" sz="3200" i="1" dirty="0" err="1"/>
              <a:t>Giọng</a:t>
            </a:r>
            <a:r>
              <a:rPr lang="en-US" sz="3200" i="1" dirty="0"/>
              <a:t> </a:t>
            </a:r>
            <a:r>
              <a:rPr lang="en-US" sz="3200" i="1" dirty="0" err="1"/>
              <a:t>đọc</a:t>
            </a:r>
            <a:r>
              <a:rPr lang="en-US" sz="3200" i="1" dirty="0"/>
              <a:t> </a:t>
            </a:r>
            <a:r>
              <a:rPr lang="en-US" sz="3200" i="1" dirty="0" err="1"/>
              <a:t>trong</a:t>
            </a:r>
            <a:r>
              <a:rPr lang="en-US" sz="3200" i="1" dirty="0"/>
              <a:t> </a:t>
            </a:r>
            <a:r>
              <a:rPr lang="en-US" sz="3200" i="1" dirty="0" err="1"/>
              <a:t>sáng</a:t>
            </a:r>
            <a:r>
              <a:rPr lang="en-US" sz="3200" i="1" dirty="0"/>
              <a:t>, </a:t>
            </a:r>
            <a:r>
              <a:rPr lang="en-US" sz="3200" i="1" dirty="0" err="1"/>
              <a:t>vui</a:t>
            </a:r>
            <a:r>
              <a:rPr lang="en-US" sz="3200" i="1" dirty="0"/>
              <a:t> </a:t>
            </a:r>
            <a:r>
              <a:rPr lang="en-US" sz="3200" i="1" dirty="0" err="1"/>
              <a:t>tươi</a:t>
            </a:r>
            <a:r>
              <a:rPr lang="en-US" sz="3200" i="1" dirty="0"/>
              <a:t>, </a:t>
            </a:r>
            <a:r>
              <a:rPr lang="en-US" sz="3200" i="1" dirty="0" err="1"/>
              <a:t>nhấn</a:t>
            </a:r>
            <a:r>
              <a:rPr lang="en-US" sz="3200" i="1" dirty="0"/>
              <a:t> </a:t>
            </a:r>
            <a:r>
              <a:rPr lang="en-US" sz="3200" i="1" dirty="0" err="1"/>
              <a:t>giọng</a:t>
            </a:r>
            <a:r>
              <a:rPr lang="en-US" sz="3200" i="1" dirty="0"/>
              <a:t> </a:t>
            </a:r>
            <a:r>
              <a:rPr lang="en-US" sz="3200" i="1" dirty="0" err="1"/>
              <a:t>những</a:t>
            </a:r>
            <a:r>
              <a:rPr lang="en-US" sz="3200" i="1" dirty="0"/>
              <a:t> </a:t>
            </a:r>
            <a:r>
              <a:rPr lang="en-US" sz="3200" i="1" dirty="0" err="1"/>
              <a:t>từ</a:t>
            </a:r>
            <a:r>
              <a:rPr lang="en-US" sz="3200" i="1" dirty="0"/>
              <a:t> </a:t>
            </a:r>
            <a:r>
              <a:rPr lang="en-US" sz="3200" i="1" dirty="0" err="1"/>
              <a:t>ngữ</a:t>
            </a:r>
            <a:r>
              <a:rPr lang="en-US" sz="3200" i="1" dirty="0"/>
              <a:t> </a:t>
            </a:r>
            <a:r>
              <a:rPr lang="en-US" sz="3200" i="1" dirty="0" err="1"/>
              <a:t>chỉ</a:t>
            </a:r>
            <a:r>
              <a:rPr lang="en-US" sz="3200" i="1" dirty="0"/>
              <a:t> </a:t>
            </a:r>
            <a:r>
              <a:rPr lang="en-US" sz="3200" i="1" dirty="0" err="1"/>
              <a:t>âm</a:t>
            </a:r>
            <a:r>
              <a:rPr lang="en-US" sz="3200" i="1" dirty="0"/>
              <a:t> </a:t>
            </a:r>
            <a:r>
              <a:rPr lang="en-US" sz="3200" i="1" dirty="0" err="1"/>
              <a:t>thanh</a:t>
            </a:r>
            <a:r>
              <a:rPr lang="en-US" sz="3200" i="1" dirty="0"/>
              <a:t> </a:t>
            </a:r>
            <a:r>
              <a:rPr lang="en-US" sz="3200" i="1" dirty="0" err="1"/>
              <a:t>của</a:t>
            </a:r>
            <a:r>
              <a:rPr lang="en-US" sz="3200" i="1" dirty="0"/>
              <a:t> </a:t>
            </a:r>
            <a:r>
              <a:rPr lang="en-US" sz="3200" i="1" dirty="0" err="1"/>
              <a:t>tiếng</a:t>
            </a:r>
            <a:r>
              <a:rPr lang="en-US" sz="3200" i="1" dirty="0"/>
              <a:t> </a:t>
            </a:r>
            <a:r>
              <a:rPr lang="en-US" sz="3200" i="1" dirty="0" err="1"/>
              <a:t>đàn</a:t>
            </a:r>
            <a:r>
              <a:rPr lang="en-US" sz="3200" i="1" dirty="0"/>
              <a:t> (</a:t>
            </a:r>
            <a:r>
              <a:rPr lang="en-US" sz="3200" i="1" dirty="0" err="1"/>
              <a:t>trong</a:t>
            </a:r>
            <a:r>
              <a:rPr lang="en-US" sz="3200" i="1" dirty="0"/>
              <a:t> </a:t>
            </a:r>
            <a:r>
              <a:rPr lang="en-US" sz="3200" i="1" dirty="0" err="1"/>
              <a:t>trẻo</a:t>
            </a:r>
            <a:r>
              <a:rPr lang="en-US" sz="3200" i="1" dirty="0"/>
              <a:t>); </a:t>
            </a:r>
            <a:r>
              <a:rPr lang="en-US" sz="3200" i="1" dirty="0" err="1"/>
              <a:t>hoạt</a:t>
            </a:r>
            <a:r>
              <a:rPr lang="en-US" sz="3200" i="1" dirty="0"/>
              <a:t> </a:t>
            </a:r>
            <a:r>
              <a:rPr lang="en-US" sz="3200" i="1" dirty="0" err="1"/>
              <a:t>động</a:t>
            </a:r>
            <a:r>
              <a:rPr lang="en-US" sz="3200" i="1" dirty="0"/>
              <a:t>, </a:t>
            </a:r>
            <a:r>
              <a:rPr lang="en-US" sz="3200" i="1" dirty="0" err="1"/>
              <a:t>cảm</a:t>
            </a:r>
            <a:r>
              <a:rPr lang="en-US" sz="3200" i="1" dirty="0"/>
              <a:t> </a:t>
            </a:r>
            <a:r>
              <a:rPr lang="en-US" sz="3200" i="1" dirty="0" err="1"/>
              <a:t>xúc</a:t>
            </a:r>
            <a:r>
              <a:rPr lang="en-US" sz="3200" i="1" dirty="0"/>
              <a:t> (</a:t>
            </a:r>
            <a:r>
              <a:rPr lang="en-US" sz="3200" i="1" dirty="0" err="1"/>
              <a:t>kéo</a:t>
            </a:r>
            <a:r>
              <a:rPr lang="en-US" sz="3200" i="1" dirty="0"/>
              <a:t> </a:t>
            </a:r>
            <a:r>
              <a:rPr lang="en-US" sz="3200" i="1" dirty="0" err="1"/>
              <a:t>thử</a:t>
            </a:r>
            <a:r>
              <a:rPr lang="en-US" sz="3200" i="1" dirty="0"/>
              <a:t>, </a:t>
            </a:r>
            <a:r>
              <a:rPr lang="en-US" sz="3200" i="1" dirty="0" err="1"/>
              <a:t>khẽ</a:t>
            </a:r>
            <a:r>
              <a:rPr lang="en-US" sz="3200" i="1" dirty="0"/>
              <a:t> </a:t>
            </a:r>
            <a:r>
              <a:rPr lang="en-US" sz="3200" i="1" dirty="0" err="1"/>
              <a:t>chạm</a:t>
            </a:r>
            <a:r>
              <a:rPr lang="en-US" sz="3200" i="1" dirty="0"/>
              <a:t>, …), </a:t>
            </a:r>
            <a:r>
              <a:rPr lang="en-US" sz="3200" i="1" dirty="0" err="1"/>
              <a:t>vẻ</a:t>
            </a:r>
            <a:r>
              <a:rPr lang="en-US" sz="3200" i="1" dirty="0"/>
              <a:t> </a:t>
            </a:r>
            <a:r>
              <a:rPr lang="en-US" sz="3200" i="1" dirty="0" err="1"/>
              <a:t>đẹp</a:t>
            </a:r>
            <a:r>
              <a:rPr lang="en-US" sz="3200" i="1" dirty="0"/>
              <a:t> </a:t>
            </a:r>
            <a:r>
              <a:rPr lang="en-US" sz="3200" i="1" dirty="0" err="1"/>
              <a:t>của</a:t>
            </a:r>
            <a:r>
              <a:rPr lang="en-US" sz="3200" i="1" dirty="0"/>
              <a:t> </a:t>
            </a:r>
            <a:r>
              <a:rPr lang="en-US" sz="3200" i="1" dirty="0" err="1"/>
              <a:t>Thủy</a:t>
            </a:r>
            <a:r>
              <a:rPr lang="en-US" sz="3200" i="1" dirty="0"/>
              <a:t>, </a:t>
            </a:r>
            <a:r>
              <a:rPr lang="en-US" sz="3200" i="1" dirty="0" err="1"/>
              <a:t>của</a:t>
            </a:r>
            <a:r>
              <a:rPr lang="en-US" sz="3200" i="1" dirty="0"/>
              <a:t> </a:t>
            </a:r>
            <a:r>
              <a:rPr lang="en-US" sz="3200" i="1" dirty="0" err="1"/>
              <a:t>cảnh</a:t>
            </a:r>
            <a:r>
              <a:rPr lang="en-US" sz="3200" i="1" dirty="0"/>
              <a:t> </a:t>
            </a:r>
            <a:r>
              <a:rPr lang="en-US" sz="3200" i="1" dirty="0" err="1"/>
              <a:t>vật</a:t>
            </a:r>
            <a:r>
              <a:rPr lang="en-US" sz="3200" i="1" dirty="0"/>
              <a:t> </a:t>
            </a:r>
            <a:r>
              <a:rPr lang="en-US" sz="3200" i="1" dirty="0" err="1"/>
              <a:t>xung</a:t>
            </a:r>
            <a:r>
              <a:rPr lang="en-US" sz="3200" i="1" dirty="0"/>
              <a:t> </a:t>
            </a:r>
            <a:r>
              <a:rPr lang="en-US" sz="3200" i="1" dirty="0" err="1"/>
              <a:t>quanh</a:t>
            </a:r>
            <a:r>
              <a:rPr lang="en-US" sz="3200" i="1" dirty="0"/>
              <a:t> (</a:t>
            </a:r>
            <a:r>
              <a:rPr lang="en-US" sz="3200" i="1" dirty="0" err="1"/>
              <a:t>trắng</a:t>
            </a:r>
            <a:r>
              <a:rPr lang="en-US" sz="3200" i="1" dirty="0"/>
              <a:t> </a:t>
            </a:r>
            <a:r>
              <a:rPr lang="en-US" sz="3200" i="1" dirty="0" err="1"/>
              <a:t>trẻo</a:t>
            </a:r>
            <a:r>
              <a:rPr lang="en-US" sz="3200" i="1" dirty="0"/>
              <a:t>, </a:t>
            </a:r>
            <a:r>
              <a:rPr lang="en-US" sz="3200" i="1" dirty="0" err="1"/>
              <a:t>ửng</a:t>
            </a:r>
            <a:r>
              <a:rPr lang="en-US" sz="3200" i="1" dirty="0"/>
              <a:t> </a:t>
            </a:r>
            <a:r>
              <a:rPr lang="en-US" sz="3200" i="1" dirty="0" err="1"/>
              <a:t>hồng</a:t>
            </a:r>
            <a:r>
              <a:rPr lang="en-US" sz="3200" i="1" dirty="0"/>
              <a:t>, </a:t>
            </a:r>
            <a:r>
              <a:rPr lang="en-US" sz="3200" i="1" dirty="0" err="1"/>
              <a:t>êm</a:t>
            </a:r>
            <a:r>
              <a:rPr lang="en-US" sz="3200" i="1" dirty="0"/>
              <a:t> </a:t>
            </a:r>
            <a:r>
              <a:rPr lang="en-US" sz="3200" i="1" dirty="0" err="1"/>
              <a:t>ái</a:t>
            </a:r>
            <a:r>
              <a:rPr lang="en-US" sz="3200" i="1" dirty="0"/>
              <a:t>, </a:t>
            </a:r>
            <a:r>
              <a:rPr lang="en-US" sz="3200" i="1" dirty="0" err="1"/>
              <a:t>mát</a:t>
            </a:r>
            <a:r>
              <a:rPr lang="en-US" sz="3200" i="1" dirty="0"/>
              <a:t> </a:t>
            </a:r>
            <a:r>
              <a:rPr lang="en-US" sz="3200" i="1" dirty="0" err="1"/>
              <a:t>rượi</a:t>
            </a:r>
            <a:r>
              <a:rPr lang="en-US" sz="3200" i="1" dirty="0"/>
              <a:t>, </a:t>
            </a:r>
            <a:r>
              <a:rPr lang="en-US" sz="3200" i="1" dirty="0" err="1"/>
              <a:t>lướt</a:t>
            </a:r>
            <a:r>
              <a:rPr lang="en-US" sz="3200" i="1" dirty="0"/>
              <a:t> </a:t>
            </a:r>
            <a:r>
              <a:rPr lang="en-US" sz="3200" i="1" dirty="0" err="1"/>
              <a:t>nhanh</a:t>
            </a:r>
            <a:r>
              <a:rPr lang="en-US" sz="3200" i="1" dirty="0"/>
              <a:t>,…. )).</a:t>
            </a:r>
          </a:p>
        </p:txBody>
      </p:sp>
    </p:spTree>
    <p:extLst>
      <p:ext uri="{BB962C8B-B14F-4D97-AF65-F5344CB8AC3E}">
        <p14:creationId xmlns:p14="http://schemas.microsoft.com/office/powerpoint/2010/main" val="3008538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11177D8B-933F-2104-0ECE-0CAE9B4EFDAF}"/>
              </a:ext>
            </a:extLst>
          </p:cNvPr>
          <p:cNvGrpSpPr/>
          <p:nvPr/>
        </p:nvGrpSpPr>
        <p:grpSpPr>
          <a:xfrm>
            <a:off x="2008908" y="336543"/>
            <a:ext cx="8174184" cy="1209660"/>
            <a:chOff x="2114280" y="108649"/>
            <a:chExt cx="11932635" cy="1209660"/>
          </a:xfrm>
        </p:grpSpPr>
        <p:sp>
          <p:nvSpPr>
            <p:cNvPr id="4" name="TextBox 3">
              <a:extLst>
                <a:ext uri="{FF2B5EF4-FFF2-40B4-BE49-F238E27FC236}">
                  <a16:creationId xmlns:a16="http://schemas.microsoft.com/office/drawing/2014/main" id="{02882BEE-8A40-DC7D-1435-3BFF06E3C9B9}"/>
                </a:ext>
              </a:extLst>
            </p:cNvPr>
            <p:cNvSpPr txBox="1"/>
            <p:nvPr/>
          </p:nvSpPr>
          <p:spPr>
            <a:xfrm>
              <a:off x="2114281" y="108649"/>
              <a:ext cx="11932634" cy="1200329"/>
            </a:xfrm>
            <a:prstGeom prst="rect">
              <a:avLst/>
            </a:prstGeom>
            <a:noFill/>
          </p:spPr>
          <p:txBody>
            <a:bodyPr wrap="square">
              <a:spAutoFit/>
            </a:bodyPr>
            <a:lstStyle/>
            <a:p>
              <a:pPr algn="ctr"/>
              <a:r>
                <a:rPr lang="en-US" sz="7200" b="1" dirty="0" err="1">
                  <a:ln w="292100">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rPr>
                <a:t>Lắng</a:t>
              </a:r>
              <a:r>
                <a:rPr lang="en-US" sz="7200" b="1" dirty="0">
                  <a:ln w="292100">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rPr>
                <a:t> Nghe </a:t>
              </a:r>
              <a:r>
                <a:rPr lang="en-US" sz="7200" b="1" dirty="0" err="1">
                  <a:ln w="292100">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rPr>
                <a:t>Đọc</a:t>
              </a:r>
              <a:r>
                <a:rPr lang="en-US" sz="7200" b="1" dirty="0">
                  <a:ln w="292100">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7200" b="1" dirty="0" err="1">
                  <a:ln w="292100">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rPr>
                <a:t>Mẫu</a:t>
              </a:r>
              <a:endParaRPr lang="en-US" sz="7200" b="1" dirty="0">
                <a:ln w="292100">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5" name="TextBox 4">
              <a:extLst>
                <a:ext uri="{FF2B5EF4-FFF2-40B4-BE49-F238E27FC236}">
                  <a16:creationId xmlns:a16="http://schemas.microsoft.com/office/drawing/2014/main" id="{A48D81D2-A805-30E2-99AC-313FD94D861D}"/>
                </a:ext>
              </a:extLst>
            </p:cNvPr>
            <p:cNvSpPr txBox="1"/>
            <p:nvPr/>
          </p:nvSpPr>
          <p:spPr>
            <a:xfrm>
              <a:off x="2114280" y="117980"/>
              <a:ext cx="11932634" cy="1200329"/>
            </a:xfrm>
            <a:prstGeom prst="rect">
              <a:avLst/>
            </a:prstGeom>
            <a:noFill/>
          </p:spPr>
          <p:txBody>
            <a:bodyPr wrap="square">
              <a:spAutoFit/>
            </a:bodyPr>
            <a:lstStyle/>
            <a:p>
              <a:pPr algn="ctr"/>
              <a:r>
                <a:rPr lang="en-US" sz="7200" b="1" dirty="0" err="1">
                  <a:ln w="9525">
                    <a:solidFill>
                      <a:schemeClr val="bg1"/>
                    </a:solidFill>
                    <a:prstDash val="solid"/>
                  </a:ln>
                  <a:solidFill>
                    <a:srgbClr val="FF0000"/>
                  </a:solidFill>
                  <a:effectLst>
                    <a:outerShdw blurRad="12700" dist="38100" dir="2700000" algn="tl" rotWithShape="0">
                      <a:srgbClr val="FF99CC"/>
                    </a:outerShdw>
                  </a:effectLst>
                  <a:latin typeface="#9Slide05 SVNClementine" panose="020F0502020204030203" pitchFamily="34" charset="0"/>
                </a:rPr>
                <a:t>Lắng</a:t>
              </a:r>
              <a:r>
                <a:rPr lang="en-US" sz="7200" b="1" dirty="0">
                  <a:ln w="9525">
                    <a:solidFill>
                      <a:schemeClr val="bg1"/>
                    </a:solidFill>
                    <a:prstDash val="solid"/>
                  </a:ln>
                  <a:solidFill>
                    <a:srgbClr val="FF0000"/>
                  </a:solidFill>
                  <a:effectLst>
                    <a:outerShdw blurRad="12700" dist="38100" dir="2700000" algn="tl" rotWithShape="0">
                      <a:srgbClr val="FF99CC"/>
                    </a:outerShdw>
                  </a:effectLst>
                  <a:latin typeface="#9Slide05 SVNClementine" panose="020F0502020204030203" pitchFamily="34" charset="0"/>
                </a:rPr>
                <a:t> Nghe </a:t>
              </a:r>
              <a:r>
                <a:rPr lang="en-US" sz="7200" b="1" dirty="0" err="1">
                  <a:ln w="9525">
                    <a:solidFill>
                      <a:schemeClr val="bg1"/>
                    </a:solidFill>
                    <a:prstDash val="solid"/>
                  </a:ln>
                  <a:solidFill>
                    <a:srgbClr val="FF0000"/>
                  </a:solidFill>
                  <a:effectLst>
                    <a:outerShdw blurRad="12700" dist="38100" dir="2700000" algn="tl" rotWithShape="0">
                      <a:srgbClr val="FF99CC"/>
                    </a:outerShdw>
                  </a:effectLst>
                  <a:latin typeface="#9Slide05 SVNClementine" panose="020F0502020204030203" pitchFamily="34" charset="0"/>
                </a:rPr>
                <a:t>Đọc</a:t>
              </a:r>
              <a:r>
                <a:rPr lang="en-US" sz="7200" b="1" dirty="0">
                  <a:ln w="9525">
                    <a:solidFill>
                      <a:schemeClr val="bg1"/>
                    </a:solidFill>
                    <a:prstDash val="solid"/>
                  </a:ln>
                  <a:solidFill>
                    <a:srgbClr val="FF0000"/>
                  </a:solidFill>
                  <a:effectLst>
                    <a:outerShdw blurRad="12700" dist="38100" dir="2700000" algn="tl" rotWithShape="0">
                      <a:srgbClr val="FF99CC"/>
                    </a:outerShdw>
                  </a:effectLst>
                  <a:latin typeface="#9Slide05 SVNClementine" panose="020F0502020204030203" pitchFamily="34" charset="0"/>
                </a:rPr>
                <a:t> </a:t>
              </a:r>
              <a:r>
                <a:rPr lang="en-US" sz="7200" b="1" dirty="0" err="1">
                  <a:ln w="9525">
                    <a:solidFill>
                      <a:schemeClr val="bg1"/>
                    </a:solidFill>
                    <a:prstDash val="solid"/>
                  </a:ln>
                  <a:solidFill>
                    <a:srgbClr val="FF0000"/>
                  </a:solidFill>
                  <a:effectLst>
                    <a:outerShdw blurRad="12700" dist="38100" dir="2700000" algn="tl" rotWithShape="0">
                      <a:srgbClr val="FF99CC"/>
                    </a:outerShdw>
                  </a:effectLst>
                  <a:latin typeface="#9Slide05 SVNClementine" panose="020F0502020204030203" pitchFamily="34" charset="0"/>
                </a:rPr>
                <a:t>Mẫu</a:t>
              </a:r>
              <a:endParaRPr lang="en-US" sz="7200" b="1" dirty="0">
                <a:ln w="9525">
                  <a:solidFill>
                    <a:schemeClr val="bg1"/>
                  </a:solidFill>
                  <a:prstDash val="solid"/>
                </a:ln>
                <a:solidFill>
                  <a:srgbClr val="FF0000"/>
                </a:solidFill>
                <a:effectLst>
                  <a:outerShdw blurRad="12700" dist="38100" dir="2700000" algn="tl" rotWithShape="0">
                    <a:srgbClr val="FF99CC"/>
                  </a:outerShdw>
                </a:effectLst>
                <a:latin typeface="#9Slide05 SVNClementine" panose="020F0502020204030203" pitchFamily="34" charset="0"/>
              </a:endParaRPr>
            </a:p>
          </p:txBody>
        </p:sp>
      </p:grpSp>
      <p:sp>
        <p:nvSpPr>
          <p:cNvPr id="6" name="Rounded Rectangle 5"/>
          <p:cNvSpPr/>
          <p:nvPr/>
        </p:nvSpPr>
        <p:spPr>
          <a:xfrm>
            <a:off x="1086554" y="2097226"/>
            <a:ext cx="9878938" cy="2954608"/>
          </a:xfrm>
          <a:prstGeom prst="roundRect">
            <a:avLst/>
          </a:prstGeom>
          <a:solidFill>
            <a:schemeClr val="bg1"/>
          </a:solidFill>
          <a:ln w="28575">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20805" y="2289077"/>
            <a:ext cx="9709266" cy="2492990"/>
          </a:xfrm>
          <a:prstGeom prst="rect">
            <a:avLst/>
          </a:prstGeom>
          <a:noFill/>
        </p:spPr>
        <p:txBody>
          <a:bodyPr wrap="square" rtlCol="0">
            <a:spAutoFit/>
          </a:bodyPr>
          <a:lstStyle/>
          <a:p>
            <a:pPr algn="just"/>
            <a:r>
              <a:rPr lang="vi-VN" sz="2600" dirty="0">
                <a:latin typeface="Calibri" panose="020F0502020204030204" pitchFamily="34" charset="0"/>
                <a:cs typeface="Calibri" panose="020F0502020204030204" pitchFamily="34" charset="0"/>
              </a:rPr>
              <a:t>Thủy nhận cây đàn vi ô lông, lên dây và kéo thử vài nốt nhạc. Ánh đèn hắt lên khuôn mặt trắng trẻo của em. Em nâng đàn đặt lên vai. Khi </a:t>
            </a:r>
            <a:br>
              <a:rPr lang="vi-VN" sz="2600" dirty="0">
                <a:latin typeface="Calibri" panose="020F0502020204030204" pitchFamily="34" charset="0"/>
                <a:cs typeface="Calibri" panose="020F0502020204030204" pitchFamily="34" charset="0"/>
              </a:rPr>
            </a:br>
            <a:r>
              <a:rPr lang="vi-VN" sz="2600" dirty="0">
                <a:latin typeface="Calibri" panose="020F0502020204030204" pitchFamily="34" charset="0"/>
                <a:cs typeface="Calibri" panose="020F0502020204030204" pitchFamily="34" charset="0"/>
              </a:rPr>
              <a:t>ắc sê vừa khẽ chạm vào những dây đàn thì như có phép lạ, những âm thanh trong trẻo vút bay lên giữa yên lặng của gian phòng. Vầng trán cô bé hơi tái đi nhưng gò má ửng hồng, đôi mắt sẫm màu hơn, làn mi rậm cong dài khẽ rung động.</a:t>
            </a:r>
          </a:p>
        </p:txBody>
      </p:sp>
      <p:cxnSp>
        <p:nvCxnSpPr>
          <p:cNvPr id="8" name="Straight Connector 7">
            <a:extLst>
              <a:ext uri="{FF2B5EF4-FFF2-40B4-BE49-F238E27FC236}">
                <a16:creationId xmlns:a16="http://schemas.microsoft.com/office/drawing/2014/main" id="{2CAA26E0-0E46-5C32-ACB6-7461221CEF37}"/>
              </a:ext>
            </a:extLst>
          </p:cNvPr>
          <p:cNvCxnSpPr/>
          <p:nvPr/>
        </p:nvCxnSpPr>
        <p:spPr>
          <a:xfrm flipH="1">
            <a:off x="2008908" y="3087947"/>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CAA26E0-0E46-5C32-ACB6-7461221CEF37}"/>
              </a:ext>
            </a:extLst>
          </p:cNvPr>
          <p:cNvCxnSpPr/>
          <p:nvPr/>
        </p:nvCxnSpPr>
        <p:spPr>
          <a:xfrm flipH="1">
            <a:off x="6707670" y="3087946"/>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AA26E0-0E46-5C32-ACB6-7461221CEF37}"/>
              </a:ext>
            </a:extLst>
          </p:cNvPr>
          <p:cNvCxnSpPr/>
          <p:nvPr/>
        </p:nvCxnSpPr>
        <p:spPr>
          <a:xfrm flipH="1">
            <a:off x="9287075" y="3087946"/>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AA26E0-0E46-5C32-ACB6-7461221CEF37}"/>
              </a:ext>
            </a:extLst>
          </p:cNvPr>
          <p:cNvCxnSpPr/>
          <p:nvPr/>
        </p:nvCxnSpPr>
        <p:spPr>
          <a:xfrm flipH="1">
            <a:off x="3568514" y="3535571"/>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CAA26E0-0E46-5C32-ACB6-7461221CEF37}"/>
              </a:ext>
            </a:extLst>
          </p:cNvPr>
          <p:cNvCxnSpPr/>
          <p:nvPr/>
        </p:nvCxnSpPr>
        <p:spPr>
          <a:xfrm flipH="1">
            <a:off x="9338240" y="3503608"/>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CAA26E0-0E46-5C32-ACB6-7461221CEF37}"/>
              </a:ext>
            </a:extLst>
          </p:cNvPr>
          <p:cNvCxnSpPr/>
          <p:nvPr/>
        </p:nvCxnSpPr>
        <p:spPr>
          <a:xfrm flipH="1">
            <a:off x="9389405" y="3503608"/>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AA26E0-0E46-5C32-ACB6-7461221CEF37}"/>
              </a:ext>
            </a:extLst>
          </p:cNvPr>
          <p:cNvCxnSpPr/>
          <p:nvPr/>
        </p:nvCxnSpPr>
        <p:spPr>
          <a:xfrm flipH="1">
            <a:off x="2081504" y="3872115"/>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AA26E0-0E46-5C32-ACB6-7461221CEF37}"/>
              </a:ext>
            </a:extLst>
          </p:cNvPr>
          <p:cNvCxnSpPr/>
          <p:nvPr/>
        </p:nvCxnSpPr>
        <p:spPr>
          <a:xfrm flipH="1">
            <a:off x="3376366" y="3951233"/>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AA26E0-0E46-5C32-ACB6-7461221CEF37}"/>
              </a:ext>
            </a:extLst>
          </p:cNvPr>
          <p:cNvCxnSpPr/>
          <p:nvPr/>
        </p:nvCxnSpPr>
        <p:spPr>
          <a:xfrm flipH="1">
            <a:off x="6678405" y="3951232"/>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AA26E0-0E46-5C32-ACB6-7461221CEF37}"/>
              </a:ext>
            </a:extLst>
          </p:cNvPr>
          <p:cNvCxnSpPr/>
          <p:nvPr/>
        </p:nvCxnSpPr>
        <p:spPr>
          <a:xfrm flipH="1">
            <a:off x="9847229" y="3872114"/>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AA26E0-0E46-5C32-ACB6-7461221CEF37}"/>
              </a:ext>
            </a:extLst>
          </p:cNvPr>
          <p:cNvCxnSpPr/>
          <p:nvPr/>
        </p:nvCxnSpPr>
        <p:spPr>
          <a:xfrm flipH="1">
            <a:off x="5093993" y="4319739"/>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CAA26E0-0E46-5C32-ACB6-7461221CEF37}"/>
              </a:ext>
            </a:extLst>
          </p:cNvPr>
          <p:cNvCxnSpPr/>
          <p:nvPr/>
        </p:nvCxnSpPr>
        <p:spPr>
          <a:xfrm flipH="1">
            <a:off x="5149486" y="4318461"/>
            <a:ext cx="107312" cy="447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5E9BDD-A0A7-721C-2241-5E27C7B96B52}"/>
              </a:ext>
            </a:extLst>
          </p:cNvPr>
          <p:cNvCxnSpPr>
            <a:cxnSpLocks/>
          </p:cNvCxnSpPr>
          <p:nvPr/>
        </p:nvCxnSpPr>
        <p:spPr>
          <a:xfrm>
            <a:off x="3982692" y="3087946"/>
            <a:ext cx="1435342" cy="0"/>
          </a:xfrm>
          <a:prstGeom prst="line">
            <a:avLst/>
          </a:prstGeom>
          <a:ln w="38100">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65E9BDD-A0A7-721C-2241-5E27C7B96B52}"/>
              </a:ext>
            </a:extLst>
          </p:cNvPr>
          <p:cNvCxnSpPr>
            <a:cxnSpLocks/>
          </p:cNvCxnSpPr>
          <p:nvPr/>
        </p:nvCxnSpPr>
        <p:spPr>
          <a:xfrm>
            <a:off x="2133172" y="3872114"/>
            <a:ext cx="1435342" cy="0"/>
          </a:xfrm>
          <a:prstGeom prst="line">
            <a:avLst/>
          </a:prstGeom>
          <a:ln w="38100">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65E9BDD-A0A7-721C-2241-5E27C7B96B52}"/>
              </a:ext>
            </a:extLst>
          </p:cNvPr>
          <p:cNvCxnSpPr>
            <a:cxnSpLocks/>
          </p:cNvCxnSpPr>
          <p:nvPr/>
        </p:nvCxnSpPr>
        <p:spPr>
          <a:xfrm flipV="1">
            <a:off x="2133172" y="4309915"/>
            <a:ext cx="1243194" cy="8546"/>
          </a:xfrm>
          <a:prstGeom prst="line">
            <a:avLst/>
          </a:prstGeom>
          <a:ln w="38100">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5E9BDD-A0A7-721C-2241-5E27C7B96B52}"/>
              </a:ext>
            </a:extLst>
          </p:cNvPr>
          <p:cNvCxnSpPr>
            <a:cxnSpLocks/>
          </p:cNvCxnSpPr>
          <p:nvPr/>
        </p:nvCxnSpPr>
        <p:spPr>
          <a:xfrm flipV="1">
            <a:off x="5369005" y="4318461"/>
            <a:ext cx="1243194" cy="8546"/>
          </a:xfrm>
          <a:prstGeom prst="line">
            <a:avLst/>
          </a:prstGeom>
          <a:ln w="38100">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5E9BDD-A0A7-721C-2241-5E27C7B96B52}"/>
              </a:ext>
            </a:extLst>
          </p:cNvPr>
          <p:cNvCxnSpPr>
            <a:cxnSpLocks/>
          </p:cNvCxnSpPr>
          <p:nvPr/>
        </p:nvCxnSpPr>
        <p:spPr>
          <a:xfrm flipV="1">
            <a:off x="7963703" y="4318461"/>
            <a:ext cx="1243194" cy="8546"/>
          </a:xfrm>
          <a:prstGeom prst="line">
            <a:avLst/>
          </a:prstGeom>
          <a:ln w="38100">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65E9BDD-A0A7-721C-2241-5E27C7B96B52}"/>
              </a:ext>
            </a:extLst>
          </p:cNvPr>
          <p:cNvCxnSpPr>
            <a:cxnSpLocks/>
          </p:cNvCxnSpPr>
          <p:nvPr/>
        </p:nvCxnSpPr>
        <p:spPr>
          <a:xfrm flipV="1">
            <a:off x="3675826" y="4691641"/>
            <a:ext cx="1361453" cy="9957"/>
          </a:xfrm>
          <a:prstGeom prst="line">
            <a:avLst/>
          </a:prstGeom>
          <a:ln w="38100">
            <a:solidFill>
              <a:srgbClr val="CC00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38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25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25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2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25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25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25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25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2" name="whoosh.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25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2" name="whoosh.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up)">
                                      <p:cBhvr>
                                        <p:cTn id="52" dur="250"/>
                                        <p:tgtEl>
                                          <p:spTgt spid="17"/>
                                        </p:tgtEl>
                                      </p:cBhvr>
                                    </p:animEffect>
                                  </p:childTnLst>
                                  <p:subTnLst>
                                    <p:audio>
                                      <p:cMediaNode>
                                        <p:cTn display="0" masterRel="sameClick">
                                          <p:stCondLst>
                                            <p:cond evt="begin" delay="0">
                                              <p:tn val="50"/>
                                            </p:cond>
                                          </p:stCondLst>
                                          <p:endCondLst>
                                            <p:cond evt="onStopAudio" delay="0">
                                              <p:tgtEl>
                                                <p:sldTgt/>
                                              </p:tgtEl>
                                            </p:cond>
                                          </p:endCondLst>
                                        </p:cTn>
                                        <p:tgtEl>
                                          <p:sndTgt r:embed="rId2" name="whoo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250"/>
                                        <p:tgtEl>
                                          <p:spTgt spid="18"/>
                                        </p:tgtEl>
                                      </p:cBhvr>
                                    </p:animEffect>
                                  </p:childTnLst>
                                  <p:subTnLst>
                                    <p:audio>
                                      <p:cMediaNode>
                                        <p:cTn display="0" masterRel="sameClick">
                                          <p:stCondLst>
                                            <p:cond evt="begin" delay="0">
                                              <p:tn val="55"/>
                                            </p:cond>
                                          </p:stCondLst>
                                          <p:endCondLst>
                                            <p:cond evt="onStopAudio" delay="0">
                                              <p:tgtEl>
                                                <p:sldTgt/>
                                              </p:tgtEl>
                                            </p:cond>
                                          </p:endCondLst>
                                        </p:cTn>
                                        <p:tgtEl>
                                          <p:sndTgt r:embed="rId2" name="whoosh.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250"/>
                                        <p:tgtEl>
                                          <p:spTgt spid="19"/>
                                        </p:tgtEl>
                                      </p:cBhvr>
                                    </p:animEffect>
                                  </p:childTnLst>
                                  <p:subTnLst>
                                    <p:audio>
                                      <p:cMediaNode>
                                        <p:cTn display="0" masterRel="sameClick">
                                          <p:stCondLst>
                                            <p:cond evt="begin" delay="0">
                                              <p:tn val="60"/>
                                            </p:cond>
                                          </p:stCondLst>
                                          <p:endCondLst>
                                            <p:cond evt="onStopAudio" delay="0">
                                              <p:tgtEl>
                                                <p:sldTgt/>
                                              </p:tgtEl>
                                            </p:cond>
                                          </p:endCondLst>
                                        </p:cTn>
                                        <p:tgtEl>
                                          <p:sndTgt r:embed="rId2" name="whoosh.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subTnLst>
                                    <p:audio>
                                      <p:cMediaNode>
                                        <p:cTn display="0" masterRel="sameClick">
                                          <p:stCondLst>
                                            <p:cond evt="begin" delay="0">
                                              <p:tn val="65"/>
                                            </p:cond>
                                          </p:stCondLst>
                                          <p:endCondLst>
                                            <p:cond evt="onStopAudio" delay="0">
                                              <p:tgtEl>
                                                <p:sldTgt/>
                                              </p:tgtEl>
                                            </p:cond>
                                          </p:endCondLst>
                                        </p:cTn>
                                        <p:tgtEl>
                                          <p:sndTgt r:embed="rId2" name="whoosh.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subTnLst>
                                    <p:audio>
                                      <p:cMediaNode>
                                        <p:cTn display="0" masterRel="sameClick">
                                          <p:stCondLst>
                                            <p:cond evt="begin" delay="0">
                                              <p:tn val="70"/>
                                            </p:cond>
                                          </p:stCondLst>
                                          <p:endCondLst>
                                            <p:cond evt="onStopAudio" delay="0">
                                              <p:tgtEl>
                                                <p:sldTgt/>
                                              </p:tgtEl>
                                            </p:cond>
                                          </p:endCondLst>
                                        </p:cTn>
                                        <p:tgtEl>
                                          <p:sndTgt r:embed="rId2" name="whoosh.wav"/>
                                        </p:tgtEl>
                                      </p:cMediaNode>
                                    </p:audio>
                                  </p:sub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subTnLst>
                                    <p:audio>
                                      <p:cMediaNode>
                                        <p:cTn display="0" masterRel="sameClick">
                                          <p:stCondLst>
                                            <p:cond evt="begin" delay="0">
                                              <p:tn val="75"/>
                                            </p:cond>
                                          </p:stCondLst>
                                          <p:endCondLst>
                                            <p:cond evt="onStopAudio" delay="0">
                                              <p:tgtEl>
                                                <p:sldTgt/>
                                              </p:tgtEl>
                                            </p:cond>
                                          </p:endCondLst>
                                        </p:cTn>
                                        <p:tgtEl>
                                          <p:sndTgt r:embed="rId2" name="whoosh.wav"/>
                                        </p:tgtEl>
                                      </p:cMediaNode>
                                    </p:audio>
                                  </p:sub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left)">
                                      <p:cBhvr>
                                        <p:cTn id="82" dur="500"/>
                                        <p:tgtEl>
                                          <p:spTgt spid="26"/>
                                        </p:tgtEl>
                                      </p:cBhvr>
                                    </p:animEffect>
                                  </p:childTnLst>
                                  <p:subTnLst>
                                    <p:audio>
                                      <p:cMediaNode>
                                        <p:cTn display="0" masterRel="sameClick">
                                          <p:stCondLst>
                                            <p:cond evt="begin" delay="0">
                                              <p:tn val="80"/>
                                            </p:cond>
                                          </p:stCondLst>
                                          <p:endCondLst>
                                            <p:cond evt="onStopAudio" delay="0">
                                              <p:tgtEl>
                                                <p:sldTgt/>
                                              </p:tgtEl>
                                            </p:cond>
                                          </p:endCondLst>
                                        </p:cTn>
                                        <p:tgtEl>
                                          <p:sndTgt r:embed="rId2" name="whoosh.wav"/>
                                        </p:tgtEl>
                                      </p:cMediaNode>
                                    </p:audio>
                                  </p:sub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left)">
                                      <p:cBhvr>
                                        <p:cTn id="87" dur="500"/>
                                        <p:tgtEl>
                                          <p:spTgt spid="27"/>
                                        </p:tgtEl>
                                      </p:cBhvr>
                                    </p:animEffect>
                                  </p:childTnLst>
                                  <p:subTnLst>
                                    <p:audio>
                                      <p:cMediaNode>
                                        <p:cTn display="0" masterRel="sameClick">
                                          <p:stCondLst>
                                            <p:cond evt="begin" delay="0">
                                              <p:tn val="85"/>
                                            </p:cond>
                                          </p:stCondLst>
                                          <p:endCondLst>
                                            <p:cond evt="onStopAudio" delay="0">
                                              <p:tgtEl>
                                                <p:sldTgt/>
                                              </p:tgtEl>
                                            </p:cond>
                                          </p:endCondLst>
                                        </p:cTn>
                                        <p:tgtEl>
                                          <p:sndTgt r:embed="rId2" name="whoosh.wav"/>
                                        </p:tgtEl>
                                      </p:cMediaNode>
                                    </p:audio>
                                  </p:sub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left)">
                                      <p:cBhvr>
                                        <p:cTn id="92" dur="500"/>
                                        <p:tgtEl>
                                          <p:spTgt spid="28"/>
                                        </p:tgtEl>
                                      </p:cBhvr>
                                    </p:animEffect>
                                  </p:childTnLst>
                                  <p:subTnLst>
                                    <p:audio>
                                      <p:cMediaNode>
                                        <p:cTn display="0" masterRel="sameClick">
                                          <p:stCondLst>
                                            <p:cond evt="begin" delay="0">
                                              <p:tn val="9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56F1B4E9-9787-3A8F-8996-B7FB5C18D98F}"/>
              </a:ext>
            </a:extLst>
          </p:cNvPr>
          <p:cNvGrpSpPr/>
          <p:nvPr/>
        </p:nvGrpSpPr>
        <p:grpSpPr>
          <a:xfrm>
            <a:off x="1175693" y="439755"/>
            <a:ext cx="9775187" cy="1107996"/>
            <a:chOff x="2862203" y="292595"/>
            <a:chExt cx="11785684" cy="1107996"/>
          </a:xfrm>
        </p:grpSpPr>
        <p:sp>
          <p:nvSpPr>
            <p:cNvPr id="4" name="TextBox 3">
              <a:extLst>
                <a:ext uri="{FF2B5EF4-FFF2-40B4-BE49-F238E27FC236}">
                  <a16:creationId xmlns:a16="http://schemas.microsoft.com/office/drawing/2014/main" id="{85B87CC5-7034-7D81-AAD3-05F27FA76D3F}"/>
                </a:ext>
              </a:extLst>
            </p:cNvPr>
            <p:cNvSpPr txBox="1"/>
            <p:nvPr/>
          </p:nvSpPr>
          <p:spPr>
            <a:xfrm>
              <a:off x="2941085" y="292595"/>
              <a:ext cx="11706802" cy="1107996"/>
            </a:xfrm>
            <a:prstGeom prst="rect">
              <a:avLst/>
            </a:prstGeom>
            <a:noFill/>
          </p:spPr>
          <p:txBody>
            <a:bodyPr wrap="square" rtlCol="0">
              <a:spAutoFit/>
            </a:bodyPr>
            <a:lstStyle/>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Luyện đọc trong nhóm</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5" name="TextBox 4">
              <a:extLst>
                <a:ext uri="{FF2B5EF4-FFF2-40B4-BE49-F238E27FC236}">
                  <a16:creationId xmlns:a16="http://schemas.microsoft.com/office/drawing/2014/main" id="{664B3B1A-5D9F-4567-F89F-C652F35A3CEB}"/>
                </a:ext>
              </a:extLst>
            </p:cNvPr>
            <p:cNvSpPr txBox="1"/>
            <p:nvPr/>
          </p:nvSpPr>
          <p:spPr>
            <a:xfrm>
              <a:off x="2862203" y="292595"/>
              <a:ext cx="11785684" cy="1107996"/>
            </a:xfrm>
            <a:prstGeom prst="rect">
              <a:avLst/>
            </a:prstGeom>
            <a:noFill/>
          </p:spPr>
          <p:txBody>
            <a:bodyPr wrap="square" rtlCol="0">
              <a:spAutoFit/>
            </a:bodyPr>
            <a:lstStyle/>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Luyện đọc trong nhóm</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4860" y="1753688"/>
            <a:ext cx="1603796" cy="2951100"/>
          </a:xfrm>
          <a:prstGeom prst="rect">
            <a:avLst/>
          </a:prstGeom>
        </p:spPr>
      </p:pic>
      <p:grpSp>
        <p:nvGrpSpPr>
          <p:cNvPr id="6" name="Group 5"/>
          <p:cNvGrpSpPr/>
          <p:nvPr/>
        </p:nvGrpSpPr>
        <p:grpSpPr>
          <a:xfrm>
            <a:off x="-434449" y="1329239"/>
            <a:ext cx="5649571" cy="3654884"/>
            <a:chOff x="-434449" y="1329239"/>
            <a:chExt cx="5649571" cy="3654884"/>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62171" y="772378"/>
              <a:ext cx="3654884" cy="4768605"/>
            </a:xfrm>
            <a:prstGeom prst="rect">
              <a:avLst/>
            </a:prstGeom>
          </p:spPr>
        </p:pic>
        <p:grpSp>
          <p:nvGrpSpPr>
            <p:cNvPr id="11" name="Group 10"/>
            <p:cNvGrpSpPr/>
            <p:nvPr/>
          </p:nvGrpSpPr>
          <p:grpSpPr>
            <a:xfrm>
              <a:off x="-434449" y="1893503"/>
              <a:ext cx="5649571" cy="2153212"/>
              <a:chOff x="137526" y="2051714"/>
              <a:chExt cx="5649571" cy="2153212"/>
            </a:xfrm>
          </p:grpSpPr>
          <p:sp>
            <p:nvSpPr>
              <p:cNvPr id="14" name="TextBox 13">
                <a:extLst>
                  <a:ext uri="{FF2B5EF4-FFF2-40B4-BE49-F238E27FC236}">
                    <a16:creationId xmlns:a16="http://schemas.microsoft.com/office/drawing/2014/main" id="{B7841643-29E4-A92F-4284-A80648DF5FA9}"/>
                  </a:ext>
                </a:extLst>
              </p:cNvPr>
              <p:cNvSpPr txBox="1"/>
              <p:nvPr/>
            </p:nvSpPr>
            <p:spPr>
              <a:xfrm>
                <a:off x="137526" y="2051714"/>
                <a:ext cx="5649571" cy="707886"/>
              </a:xfrm>
              <a:prstGeom prst="rect">
                <a:avLst/>
              </a:prstGeom>
              <a:noFill/>
            </p:spPr>
            <p:txBody>
              <a:bodyPr wrap="square" rtlCol="0">
                <a:spAutoFit/>
              </a:bodyPr>
              <a:lstStyle/>
              <a:p>
                <a:pPr algn="ctr"/>
                <a:r>
                  <a:rPr lang="en-US" sz="4000" b="1" dirty="0" err="1">
                    <a:ln w="9525">
                      <a:solidFill>
                        <a:srgbClr val="FFFAF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rPr>
                  <a:t>Yêu</a:t>
                </a:r>
                <a:r>
                  <a:rPr lang="en-US" sz="4000" b="1" dirty="0">
                    <a:ln w="9525">
                      <a:solidFill>
                        <a:srgbClr val="FFFAF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rPr>
                  <a:t> </a:t>
                </a:r>
                <a:r>
                  <a:rPr lang="en-US" sz="4000" b="1" dirty="0" err="1">
                    <a:ln w="9525">
                      <a:solidFill>
                        <a:srgbClr val="FFFAF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rPr>
                  <a:t>cầu</a:t>
                </a:r>
                <a:endParaRPr lang="en-US" sz="4000" b="1" dirty="0">
                  <a:ln w="9525">
                    <a:solidFill>
                      <a:schemeClr val="bg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endParaRPr>
              </a:p>
            </p:txBody>
          </p:sp>
          <p:sp>
            <p:nvSpPr>
              <p:cNvPr id="15" name="TextBox 14"/>
              <p:cNvSpPr txBox="1"/>
              <p:nvPr/>
            </p:nvSpPr>
            <p:spPr>
              <a:xfrm>
                <a:off x="1765926" y="2669441"/>
                <a:ext cx="3860470" cy="429255"/>
              </a:xfrm>
              <a:prstGeom prst="rect">
                <a:avLst/>
              </a:prstGeom>
              <a:noFill/>
            </p:spPr>
            <p:txBody>
              <a:bodyPr wrap="square" rtlCol="0">
                <a:spAutoFit/>
              </a:bodyPr>
              <a:lstStyle/>
              <a:p>
                <a:r>
                  <a:rPr lang="en-US" sz="2000" b="1" dirty="0" err="1">
                    <a:latin typeface="SVN-Kitten" pitchFamily="50" charset="0"/>
                  </a:rPr>
                  <a:t>Phân</a:t>
                </a:r>
                <a:r>
                  <a:rPr lang="en-US" sz="2000" b="1" dirty="0">
                    <a:latin typeface="SVN-Kitten" pitchFamily="50" charset="0"/>
                  </a:rPr>
                  <a:t> </a:t>
                </a:r>
                <a:r>
                  <a:rPr lang="en-US" sz="2000" b="1" dirty="0" err="1">
                    <a:latin typeface="SVN-Kitten" pitchFamily="50" charset="0"/>
                  </a:rPr>
                  <a:t>công</a:t>
                </a:r>
                <a:r>
                  <a:rPr lang="en-US" sz="2000" b="1" dirty="0">
                    <a:latin typeface="SVN-Kitten" pitchFamily="50" charset="0"/>
                  </a:rPr>
                  <a:t> </a:t>
                </a:r>
                <a:r>
                  <a:rPr lang="en-US" sz="2000" b="1" dirty="0" err="1">
                    <a:latin typeface="SVN-Kitten" pitchFamily="50" charset="0"/>
                  </a:rPr>
                  <a:t>đọc</a:t>
                </a:r>
                <a:r>
                  <a:rPr lang="en-US" sz="2000" b="1" dirty="0">
                    <a:latin typeface="SVN-Kitten" pitchFamily="50" charset="0"/>
                  </a:rPr>
                  <a:t> </a:t>
                </a:r>
                <a:r>
                  <a:rPr lang="en-US" sz="2000" b="1" dirty="0" err="1">
                    <a:latin typeface="SVN-Kitten" pitchFamily="50" charset="0"/>
                  </a:rPr>
                  <a:t>theo</a:t>
                </a:r>
                <a:r>
                  <a:rPr lang="en-US" sz="2000" b="1" dirty="0">
                    <a:latin typeface="SVN-Kitten" pitchFamily="50" charset="0"/>
                  </a:rPr>
                  <a:t> </a:t>
                </a:r>
                <a:r>
                  <a:rPr lang="en-US" sz="2000" b="1" dirty="0" err="1">
                    <a:latin typeface="SVN-Kitten" pitchFamily="50" charset="0"/>
                  </a:rPr>
                  <a:t>đoạn</a:t>
                </a:r>
                <a:endParaRPr lang="en-US" sz="2000" b="1" dirty="0">
                  <a:latin typeface="SVN-Kitten" pitchFamily="50" charset="0"/>
                </a:endParaRPr>
              </a:p>
            </p:txBody>
          </p:sp>
          <p:sp>
            <p:nvSpPr>
              <p:cNvPr id="16" name="TextBox 15"/>
              <p:cNvSpPr txBox="1"/>
              <p:nvPr/>
            </p:nvSpPr>
            <p:spPr>
              <a:xfrm>
                <a:off x="1765926" y="3222556"/>
                <a:ext cx="3860470" cy="429255"/>
              </a:xfrm>
              <a:prstGeom prst="rect">
                <a:avLst/>
              </a:prstGeom>
              <a:noFill/>
            </p:spPr>
            <p:txBody>
              <a:bodyPr wrap="square" rtlCol="0">
                <a:spAutoFit/>
              </a:bodyPr>
              <a:lstStyle/>
              <a:p>
                <a:r>
                  <a:rPr lang="en-US" sz="2000" b="1" dirty="0" err="1">
                    <a:latin typeface="SVN-Kitten" pitchFamily="50" charset="0"/>
                  </a:rPr>
                  <a:t>Tất</a:t>
                </a:r>
                <a:r>
                  <a:rPr lang="en-US" sz="2000" b="1" dirty="0">
                    <a:latin typeface="SVN-Kitten" pitchFamily="50" charset="0"/>
                  </a:rPr>
                  <a:t> </a:t>
                </a:r>
                <a:r>
                  <a:rPr lang="en-US" sz="2000" b="1" dirty="0" err="1">
                    <a:latin typeface="SVN-Kitten" pitchFamily="50" charset="0"/>
                  </a:rPr>
                  <a:t>cả</a:t>
                </a:r>
                <a:r>
                  <a:rPr lang="en-US" sz="2000" b="1" dirty="0">
                    <a:latin typeface="SVN-Kitten" pitchFamily="50" charset="0"/>
                  </a:rPr>
                  <a:t> </a:t>
                </a:r>
                <a:r>
                  <a:rPr lang="en-US" sz="2000" b="1" dirty="0" err="1">
                    <a:latin typeface="SVN-Kitten" pitchFamily="50" charset="0"/>
                  </a:rPr>
                  <a:t>thành</a:t>
                </a:r>
                <a:r>
                  <a:rPr lang="en-US" sz="2000" b="1" dirty="0">
                    <a:latin typeface="SVN-Kitten" pitchFamily="50" charset="0"/>
                  </a:rPr>
                  <a:t> </a:t>
                </a:r>
                <a:r>
                  <a:rPr lang="en-US" sz="2000" b="1" dirty="0" err="1">
                    <a:latin typeface="SVN-Kitten" pitchFamily="50" charset="0"/>
                  </a:rPr>
                  <a:t>viên</a:t>
                </a:r>
                <a:r>
                  <a:rPr lang="en-US" sz="2000" b="1" dirty="0">
                    <a:latin typeface="SVN-Kitten" pitchFamily="50" charset="0"/>
                  </a:rPr>
                  <a:t> </a:t>
                </a:r>
                <a:r>
                  <a:rPr lang="en-US" sz="2000" b="1" dirty="0" err="1">
                    <a:latin typeface="SVN-Kitten" pitchFamily="50" charset="0"/>
                  </a:rPr>
                  <a:t>đều</a:t>
                </a:r>
                <a:r>
                  <a:rPr lang="en-US" sz="2000" b="1" dirty="0">
                    <a:latin typeface="SVN-Kitten" pitchFamily="50" charset="0"/>
                  </a:rPr>
                  <a:t> </a:t>
                </a:r>
                <a:r>
                  <a:rPr lang="en-US" sz="2000" b="1" dirty="0" err="1">
                    <a:latin typeface="SVN-Kitten" pitchFamily="50" charset="0"/>
                  </a:rPr>
                  <a:t>đọc</a:t>
                </a:r>
                <a:endParaRPr lang="en-US" sz="2000" b="1" dirty="0">
                  <a:latin typeface="SVN-Kitten" pitchFamily="50" charset="0"/>
                </a:endParaRPr>
              </a:p>
            </p:txBody>
          </p:sp>
          <p:sp>
            <p:nvSpPr>
              <p:cNvPr id="17" name="TextBox 16"/>
              <p:cNvSpPr txBox="1"/>
              <p:nvPr/>
            </p:nvSpPr>
            <p:spPr>
              <a:xfrm>
                <a:off x="1765926" y="3746071"/>
                <a:ext cx="3860470" cy="429255"/>
              </a:xfrm>
              <a:prstGeom prst="rect">
                <a:avLst/>
              </a:prstGeom>
              <a:noFill/>
            </p:spPr>
            <p:txBody>
              <a:bodyPr wrap="square" rtlCol="0">
                <a:spAutoFit/>
              </a:bodyPr>
              <a:lstStyle/>
              <a:p>
                <a:r>
                  <a:rPr lang="en-US" sz="2000" b="1" dirty="0" err="1">
                    <a:latin typeface="SVN-Kitten" pitchFamily="50" charset="0"/>
                  </a:rPr>
                  <a:t>Giải</a:t>
                </a:r>
                <a:r>
                  <a:rPr lang="en-US" sz="2000" b="1" dirty="0">
                    <a:latin typeface="SVN-Kitten" pitchFamily="50" charset="0"/>
                  </a:rPr>
                  <a:t> </a:t>
                </a:r>
                <a:r>
                  <a:rPr lang="en-US" sz="2000" b="1" dirty="0" err="1">
                    <a:latin typeface="SVN-Kitten" pitchFamily="50" charset="0"/>
                  </a:rPr>
                  <a:t>nghĩa</a:t>
                </a:r>
                <a:r>
                  <a:rPr lang="en-US" sz="2000" b="1" dirty="0">
                    <a:latin typeface="SVN-Kitten" pitchFamily="50" charset="0"/>
                  </a:rPr>
                  <a:t> </a:t>
                </a:r>
                <a:r>
                  <a:rPr lang="en-US" sz="2000" b="1" dirty="0" err="1">
                    <a:latin typeface="SVN-Kitten" pitchFamily="50" charset="0"/>
                  </a:rPr>
                  <a:t>từ</a:t>
                </a:r>
                <a:r>
                  <a:rPr lang="en-US" sz="2000" b="1" dirty="0">
                    <a:latin typeface="SVN-Kitten" pitchFamily="50" charset="0"/>
                  </a:rPr>
                  <a:t> </a:t>
                </a:r>
                <a:r>
                  <a:rPr lang="en-US" sz="2000" b="1" dirty="0" err="1">
                    <a:latin typeface="SVN-Kitten" pitchFamily="50" charset="0"/>
                  </a:rPr>
                  <a:t>cùng</a:t>
                </a:r>
                <a:r>
                  <a:rPr lang="en-US" sz="2000" b="1" dirty="0">
                    <a:latin typeface="SVN-Kitten" pitchFamily="50" charset="0"/>
                  </a:rPr>
                  <a:t> </a:t>
                </a:r>
                <a:r>
                  <a:rPr lang="en-US" sz="2000" b="1" dirty="0" err="1">
                    <a:latin typeface="SVN-Kitten" pitchFamily="50" charset="0"/>
                  </a:rPr>
                  <a:t>nhau</a:t>
                </a:r>
                <a:endParaRPr lang="en-US" sz="2000" b="1" dirty="0">
                  <a:latin typeface="SVN-Kitten" pitchFamily="50"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312" y="2568401"/>
                <a:ext cx="623614" cy="53451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312" y="3117296"/>
                <a:ext cx="623614" cy="53451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312" y="3670411"/>
                <a:ext cx="623614" cy="534515"/>
              </a:xfrm>
              <a:prstGeom prst="rect">
                <a:avLst/>
              </a:prstGeom>
            </p:spPr>
          </p:pic>
        </p:grpSp>
      </p:grpSp>
      <p:grpSp>
        <p:nvGrpSpPr>
          <p:cNvPr id="7" name="Group 6"/>
          <p:cNvGrpSpPr/>
          <p:nvPr/>
        </p:nvGrpSpPr>
        <p:grpSpPr>
          <a:xfrm>
            <a:off x="6260415" y="2389284"/>
            <a:ext cx="5649571" cy="4088428"/>
            <a:chOff x="6260415" y="2389284"/>
            <a:chExt cx="5649571" cy="4088428"/>
          </a:xfrm>
        </p:grpSpPr>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001512" y="1677479"/>
              <a:ext cx="4088428" cy="5512038"/>
            </a:xfrm>
            <a:prstGeom prst="rect">
              <a:avLst/>
            </a:prstGeom>
          </p:spPr>
        </p:pic>
        <p:grpSp>
          <p:nvGrpSpPr>
            <p:cNvPr id="25" name="Group 24"/>
            <p:cNvGrpSpPr/>
            <p:nvPr/>
          </p:nvGrpSpPr>
          <p:grpSpPr>
            <a:xfrm>
              <a:off x="6260415" y="3226342"/>
              <a:ext cx="5649571" cy="2060577"/>
              <a:chOff x="6340180" y="2037687"/>
              <a:chExt cx="5649571" cy="2060577"/>
            </a:xfrm>
          </p:grpSpPr>
          <p:sp>
            <p:nvSpPr>
              <p:cNvPr id="28" name="TextBox 27">
                <a:extLst>
                  <a:ext uri="{FF2B5EF4-FFF2-40B4-BE49-F238E27FC236}">
                    <a16:creationId xmlns:a16="http://schemas.microsoft.com/office/drawing/2014/main" id="{B7841643-29E4-A92F-4284-A80648DF5FA9}"/>
                  </a:ext>
                </a:extLst>
              </p:cNvPr>
              <p:cNvSpPr txBox="1"/>
              <p:nvPr/>
            </p:nvSpPr>
            <p:spPr>
              <a:xfrm>
                <a:off x="6340180" y="2037687"/>
                <a:ext cx="5649571" cy="707886"/>
              </a:xfrm>
              <a:prstGeom prst="rect">
                <a:avLst/>
              </a:prstGeom>
              <a:noFill/>
            </p:spPr>
            <p:txBody>
              <a:bodyPr wrap="square" rtlCol="0">
                <a:spAutoFit/>
              </a:bodyPr>
              <a:lstStyle/>
              <a:p>
                <a:pPr algn="ctr"/>
                <a:r>
                  <a:rPr lang="vi-VN" sz="4000" b="1" dirty="0">
                    <a:ln w="9525">
                      <a:solidFill>
                        <a:srgbClr val="FFFAF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rPr>
                  <a:t>Tiêu chí đánh giá</a:t>
                </a:r>
                <a:endParaRPr lang="en-US" sz="4000" b="1" dirty="0">
                  <a:ln w="9525">
                    <a:solidFill>
                      <a:schemeClr val="bg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endParaRPr>
              </a:p>
            </p:txBody>
          </p:sp>
          <p:grpSp>
            <p:nvGrpSpPr>
              <p:cNvPr id="29" name="Group 28"/>
              <p:cNvGrpSpPr/>
              <p:nvPr/>
            </p:nvGrpSpPr>
            <p:grpSpPr>
              <a:xfrm>
                <a:off x="7089549" y="2629552"/>
                <a:ext cx="1935181" cy="430865"/>
                <a:chOff x="7276884" y="3876167"/>
                <a:chExt cx="1978057" cy="461665"/>
              </a:xfrm>
            </p:grpSpPr>
            <p:sp>
              <p:nvSpPr>
                <p:cNvPr id="51" name="Rounded Rectangle 50"/>
                <p:cNvSpPr/>
                <p:nvPr/>
              </p:nvSpPr>
              <p:spPr>
                <a:xfrm>
                  <a:off x="7336791" y="3909677"/>
                  <a:ext cx="1918150" cy="378197"/>
                </a:xfrm>
                <a:prstGeom prst="roundRect">
                  <a:avLst/>
                </a:prstGeom>
                <a:solidFill>
                  <a:schemeClr val="accent2">
                    <a:lumMod val="60000"/>
                    <a:lumOff val="40000"/>
                  </a:schemeClr>
                </a:solidFill>
                <a:ln>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7276884" y="3876167"/>
                  <a:ext cx="389744" cy="461665"/>
                  <a:chOff x="7399728" y="3845481"/>
                  <a:chExt cx="389744" cy="461665"/>
                </a:xfrm>
              </p:grpSpPr>
              <p:sp>
                <p:nvSpPr>
                  <p:cNvPr id="54" name="Flowchart: Connector 53"/>
                  <p:cNvSpPr/>
                  <p:nvPr/>
                </p:nvSpPr>
                <p:spPr>
                  <a:xfrm>
                    <a:off x="7399728" y="3870995"/>
                    <a:ext cx="389744" cy="389744"/>
                  </a:xfrm>
                  <a:prstGeom prst="flowChartConnector">
                    <a:avLst/>
                  </a:prstGeom>
                  <a:solidFill>
                    <a:schemeClr val="accent2">
                      <a:lumMod val="60000"/>
                      <a:lumOff val="40000"/>
                    </a:schemeClr>
                  </a:solidFill>
                  <a:ln w="28575">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7442457" y="3845481"/>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1</a:t>
                    </a:r>
                  </a:p>
                </p:txBody>
              </p:sp>
            </p:grpSp>
            <p:sp>
              <p:nvSpPr>
                <p:cNvPr id="53" name="TextBox 52"/>
                <p:cNvSpPr txBox="1"/>
                <p:nvPr/>
              </p:nvSpPr>
              <p:spPr>
                <a:xfrm>
                  <a:off x="7721161" y="3906222"/>
                  <a:ext cx="123996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a:t>
                  </a:r>
                  <a:r>
                    <a:rPr lang="en-US" sz="2000" b="1" dirty="0" err="1">
                      <a:latin typeface="SVN-Kitten" pitchFamily="50" charset="0"/>
                    </a:rPr>
                    <a:t>đúng</a:t>
                  </a:r>
                  <a:endParaRPr lang="en-US" sz="2000" b="1" dirty="0">
                    <a:latin typeface="SVN-Kitten" pitchFamily="50" charset="0"/>
                  </a:endParaRPr>
                </a:p>
              </p:txBody>
            </p:sp>
          </p:grpSp>
          <p:grpSp>
            <p:nvGrpSpPr>
              <p:cNvPr id="30" name="Group 29"/>
              <p:cNvGrpSpPr/>
              <p:nvPr/>
            </p:nvGrpSpPr>
            <p:grpSpPr>
              <a:xfrm>
                <a:off x="7087469" y="3614704"/>
                <a:ext cx="2603410" cy="456446"/>
                <a:chOff x="7276884" y="3845858"/>
                <a:chExt cx="2661092" cy="489075"/>
              </a:xfrm>
            </p:grpSpPr>
            <p:sp>
              <p:nvSpPr>
                <p:cNvPr id="46" name="Rounded Rectangle 45"/>
                <p:cNvSpPr/>
                <p:nvPr/>
              </p:nvSpPr>
              <p:spPr>
                <a:xfrm>
                  <a:off x="7336790" y="3909677"/>
                  <a:ext cx="2569534" cy="378197"/>
                </a:xfrm>
                <a:prstGeom prst="roundRect">
                  <a:avLst/>
                </a:prstGeom>
                <a:solidFill>
                  <a:schemeClr val="accent2">
                    <a:lumMod val="60000"/>
                    <a:lumOff val="40000"/>
                  </a:schemeClr>
                </a:solidFill>
                <a:ln>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7276884" y="3845858"/>
                  <a:ext cx="389744" cy="461665"/>
                  <a:chOff x="7399728" y="3815172"/>
                  <a:chExt cx="389744" cy="461665"/>
                </a:xfrm>
              </p:grpSpPr>
              <p:sp>
                <p:nvSpPr>
                  <p:cNvPr id="49" name="Flowchart: Connector 48"/>
                  <p:cNvSpPr/>
                  <p:nvPr/>
                </p:nvSpPr>
                <p:spPr>
                  <a:xfrm>
                    <a:off x="7399728" y="3870995"/>
                    <a:ext cx="389744" cy="389744"/>
                  </a:xfrm>
                  <a:prstGeom prst="flowChartConnector">
                    <a:avLst/>
                  </a:prstGeom>
                  <a:solidFill>
                    <a:schemeClr val="accent2">
                      <a:lumMod val="60000"/>
                      <a:lumOff val="40000"/>
                    </a:schemeClr>
                  </a:solidFill>
                  <a:ln w="28575">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7406085" y="3815172"/>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3</a:t>
                    </a:r>
                  </a:p>
                </p:txBody>
              </p:sp>
            </p:grpSp>
            <p:sp>
              <p:nvSpPr>
                <p:cNvPr id="48" name="TextBox 47"/>
                <p:cNvSpPr txBox="1"/>
                <p:nvPr/>
              </p:nvSpPr>
              <p:spPr>
                <a:xfrm>
                  <a:off x="7645813" y="3906221"/>
                  <a:ext cx="2292163" cy="428712"/>
                </a:xfrm>
                <a:prstGeom prst="rect">
                  <a:avLst/>
                </a:prstGeom>
                <a:noFill/>
              </p:spPr>
              <p:txBody>
                <a:bodyPr wrap="square" rtlCol="0">
                  <a:spAutoFit/>
                </a:bodyPr>
                <a:lstStyle/>
                <a:p>
                  <a:r>
                    <a:rPr lang="en-US" sz="2000" b="1" dirty="0" err="1">
                      <a:latin typeface="SVN-Kitten" pitchFamily="50" charset="0"/>
                    </a:rPr>
                    <a:t>Ngắt</a:t>
                  </a:r>
                  <a:r>
                    <a:rPr lang="en-US" sz="2000" b="1" dirty="0">
                      <a:latin typeface="SVN-Kitten" pitchFamily="50" charset="0"/>
                    </a:rPr>
                    <a:t> </a:t>
                  </a:r>
                  <a:r>
                    <a:rPr lang="en-US" sz="2000" b="1" dirty="0" err="1">
                      <a:latin typeface="SVN-Kitten" pitchFamily="50" charset="0"/>
                    </a:rPr>
                    <a:t>nghỉ</a:t>
                  </a:r>
                  <a:r>
                    <a:rPr lang="en-US" sz="2000" b="1" dirty="0">
                      <a:latin typeface="SVN-Kitten" pitchFamily="50" charset="0"/>
                    </a:rPr>
                    <a:t> </a:t>
                  </a:r>
                  <a:r>
                    <a:rPr lang="en-US" sz="2000" b="1" dirty="0" err="1">
                      <a:latin typeface="SVN-Kitten" pitchFamily="50" charset="0"/>
                    </a:rPr>
                    <a:t>đúng</a:t>
                  </a:r>
                  <a:r>
                    <a:rPr lang="en-US" sz="2000" b="1" dirty="0">
                      <a:latin typeface="SVN-Kitten" pitchFamily="50" charset="0"/>
                    </a:rPr>
                    <a:t> </a:t>
                  </a:r>
                  <a:r>
                    <a:rPr lang="en-US" sz="2000" b="1" dirty="0" err="1">
                      <a:latin typeface="SVN-Kitten" pitchFamily="50" charset="0"/>
                    </a:rPr>
                    <a:t>chỗ</a:t>
                  </a:r>
                  <a:endParaRPr lang="en-US" sz="2000" b="1" dirty="0">
                    <a:latin typeface="SVN-Kitten" pitchFamily="50" charset="0"/>
                  </a:endParaRPr>
                </a:p>
              </p:txBody>
            </p:sp>
          </p:grpSp>
          <p:grpSp>
            <p:nvGrpSpPr>
              <p:cNvPr id="31" name="Group 30"/>
              <p:cNvGrpSpPr/>
              <p:nvPr/>
            </p:nvGrpSpPr>
            <p:grpSpPr>
              <a:xfrm>
                <a:off x="7087470" y="3102364"/>
                <a:ext cx="1935181" cy="430865"/>
                <a:chOff x="7276884" y="3845386"/>
                <a:chExt cx="1978057" cy="461665"/>
              </a:xfrm>
            </p:grpSpPr>
            <p:sp>
              <p:nvSpPr>
                <p:cNvPr id="41" name="Rounded Rectangle 40"/>
                <p:cNvSpPr/>
                <p:nvPr/>
              </p:nvSpPr>
              <p:spPr>
                <a:xfrm>
                  <a:off x="7336791" y="3909677"/>
                  <a:ext cx="1918150" cy="378197"/>
                </a:xfrm>
                <a:prstGeom prst="roundRect">
                  <a:avLst/>
                </a:prstGeom>
                <a:solidFill>
                  <a:schemeClr val="accent2">
                    <a:lumMod val="60000"/>
                    <a:lumOff val="40000"/>
                  </a:schemeClr>
                </a:solidFill>
                <a:ln>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7276884" y="3845386"/>
                  <a:ext cx="389744" cy="461665"/>
                  <a:chOff x="7399728" y="3814700"/>
                  <a:chExt cx="389744" cy="461665"/>
                </a:xfrm>
              </p:grpSpPr>
              <p:sp>
                <p:nvSpPr>
                  <p:cNvPr id="44" name="Flowchart: Connector 43"/>
                  <p:cNvSpPr/>
                  <p:nvPr/>
                </p:nvSpPr>
                <p:spPr>
                  <a:xfrm>
                    <a:off x="7399728" y="3870995"/>
                    <a:ext cx="389744" cy="389744"/>
                  </a:xfrm>
                  <a:prstGeom prst="flowChartConnector">
                    <a:avLst/>
                  </a:prstGeom>
                  <a:solidFill>
                    <a:schemeClr val="accent2">
                      <a:lumMod val="60000"/>
                      <a:lumOff val="40000"/>
                    </a:schemeClr>
                  </a:solidFill>
                  <a:ln w="28575">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7408940" y="3814700"/>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2</a:t>
                    </a:r>
                  </a:p>
                </p:txBody>
              </p:sp>
            </p:grpSp>
            <p:sp>
              <p:nvSpPr>
                <p:cNvPr id="43" name="TextBox 42"/>
                <p:cNvSpPr txBox="1"/>
                <p:nvPr/>
              </p:nvSpPr>
              <p:spPr>
                <a:xfrm>
                  <a:off x="7721161" y="3906222"/>
                  <a:ext cx="153378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to, </a:t>
                  </a:r>
                  <a:r>
                    <a:rPr lang="en-US" sz="2000" b="1" dirty="0" err="1">
                      <a:latin typeface="SVN-Kitten" pitchFamily="50" charset="0"/>
                    </a:rPr>
                    <a:t>rõ</a:t>
                  </a:r>
                  <a:endParaRPr lang="en-US" sz="2000" b="1" dirty="0">
                    <a:latin typeface="SVN-Kitten" pitchFamily="50" charset="0"/>
                  </a:endParaRPr>
                </a:p>
              </p:txBody>
            </p:sp>
          </p:grpSp>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38800" t="37423" r="38089" b="37801"/>
              <a:stretch/>
            </p:blipFill>
            <p:spPr>
              <a:xfrm>
                <a:off x="9103220" y="2629552"/>
                <a:ext cx="500391" cy="481026"/>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38800" t="37423" r="38089" b="37801"/>
              <a:stretch/>
            </p:blipFill>
            <p:spPr>
              <a:xfrm>
                <a:off x="9137971" y="3120268"/>
                <a:ext cx="500391" cy="481026"/>
              </a:xfrm>
              <a:prstGeom prst="rect">
                <a:avLst/>
              </a:prstGeom>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l="38800" t="37423" r="38089" b="37801"/>
              <a:stretch/>
            </p:blipFill>
            <p:spPr>
              <a:xfrm>
                <a:off x="9664419" y="3608903"/>
                <a:ext cx="500391" cy="481026"/>
              </a:xfrm>
              <a:prstGeom prst="rect">
                <a:avLst/>
              </a:prstGeom>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l="71854" t="70634" r="5035" b="4590"/>
              <a:stretch/>
            </p:blipFill>
            <p:spPr>
              <a:xfrm>
                <a:off x="9603611" y="2632031"/>
                <a:ext cx="500391" cy="481026"/>
              </a:xfrm>
              <a:prstGeom prst="rect">
                <a:avLst/>
              </a:prstGeom>
            </p:spPr>
          </p:pic>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71854" t="70634" r="5035" b="4590"/>
              <a:stretch/>
            </p:blipFill>
            <p:spPr>
              <a:xfrm>
                <a:off x="9612354" y="3106654"/>
                <a:ext cx="500391" cy="481026"/>
              </a:xfrm>
              <a:prstGeom prst="rect">
                <a:avLst/>
              </a:prstGeom>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71854" t="70634" r="5035" b="4590"/>
              <a:stretch/>
            </p:blipFill>
            <p:spPr>
              <a:xfrm>
                <a:off x="10138350" y="3601294"/>
                <a:ext cx="500391" cy="481026"/>
              </a:xfrm>
              <a:prstGeom prst="rect">
                <a:avLst/>
              </a:prstGeom>
            </p:spPr>
          </p:pic>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38341" t="4212" r="38548" b="71012"/>
              <a:stretch/>
            </p:blipFill>
            <p:spPr>
              <a:xfrm>
                <a:off x="10104002" y="2617926"/>
                <a:ext cx="500391" cy="481026"/>
              </a:xfrm>
              <a:prstGeom prst="rect">
                <a:avLst/>
              </a:prstGeom>
            </p:spPr>
          </p:pic>
          <p:pic>
            <p:nvPicPr>
              <p:cNvPr id="39" name="Picture 38"/>
              <p:cNvPicPr>
                <a:picLocks noChangeAspect="1"/>
              </p:cNvPicPr>
              <p:nvPr/>
            </p:nvPicPr>
            <p:blipFill rotWithShape="1">
              <a:blip r:embed="rId6" cstate="print">
                <a:extLst>
                  <a:ext uri="{28A0092B-C50C-407E-A947-70E740481C1C}">
                    <a14:useLocalDpi xmlns:a14="http://schemas.microsoft.com/office/drawing/2010/main" val="0"/>
                  </a:ext>
                </a:extLst>
              </a:blip>
              <a:srcRect l="38341" t="4212" r="38548" b="71012"/>
              <a:stretch/>
            </p:blipFill>
            <p:spPr>
              <a:xfrm>
                <a:off x="10117697" y="3101431"/>
                <a:ext cx="500391" cy="481026"/>
              </a:xfrm>
              <a:prstGeom prst="rect">
                <a:avLst/>
              </a:prstGeom>
            </p:spPr>
          </p:pic>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l="38341" t="4212" r="38548" b="71012"/>
              <a:stretch/>
            </p:blipFill>
            <p:spPr>
              <a:xfrm>
                <a:off x="10599254" y="3617238"/>
                <a:ext cx="500391" cy="481026"/>
              </a:xfrm>
              <a:prstGeom prst="rect">
                <a:avLst/>
              </a:prstGeom>
            </p:spPr>
          </p:pic>
        </p:grpSp>
      </p:grpSp>
    </p:spTree>
    <p:extLst>
      <p:ext uri="{BB962C8B-B14F-4D97-AF65-F5344CB8AC3E}">
        <p14:creationId xmlns:p14="http://schemas.microsoft.com/office/powerpoint/2010/main" val="1374998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grpSp>
        <p:nvGrpSpPr>
          <p:cNvPr id="3" name="Group 2">
            <a:extLst>
              <a:ext uri="{FF2B5EF4-FFF2-40B4-BE49-F238E27FC236}">
                <a16:creationId xmlns:a16="http://schemas.microsoft.com/office/drawing/2014/main" id="{56F1B4E9-9787-3A8F-8996-B7FB5C18D98F}"/>
              </a:ext>
            </a:extLst>
          </p:cNvPr>
          <p:cNvGrpSpPr/>
          <p:nvPr/>
        </p:nvGrpSpPr>
        <p:grpSpPr>
          <a:xfrm>
            <a:off x="228941" y="418203"/>
            <a:ext cx="3182226" cy="4180565"/>
            <a:chOff x="2901644" y="292595"/>
            <a:chExt cx="11785684" cy="4180565"/>
          </a:xfrm>
        </p:grpSpPr>
        <p:sp>
          <p:nvSpPr>
            <p:cNvPr id="4" name="TextBox 3">
              <a:extLst>
                <a:ext uri="{FF2B5EF4-FFF2-40B4-BE49-F238E27FC236}">
                  <a16:creationId xmlns:a16="http://schemas.microsoft.com/office/drawing/2014/main" id="{85B87CC5-7034-7D81-AAD3-05F27FA76D3F}"/>
                </a:ext>
              </a:extLst>
            </p:cNvPr>
            <p:cNvSpPr txBox="1"/>
            <p:nvPr/>
          </p:nvSpPr>
          <p:spPr>
            <a:xfrm>
              <a:off x="2941085" y="292595"/>
              <a:ext cx="11706802" cy="4154984"/>
            </a:xfrm>
            <a:prstGeom prst="rect">
              <a:avLst/>
            </a:prstGeom>
            <a:noFill/>
          </p:spPr>
          <p:txBody>
            <a:bodyPr wrap="square" rtlCol="0">
              <a:spAutoFit/>
            </a:bodyPr>
            <a:lstStyle/>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Luyện</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đọc</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trước</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a:p>
              <a:pPr algn="ctr"/>
              <a:r>
                <a:rPr lang="vi-VN"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lớp</a:t>
              </a:r>
              <a:endPar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5" name="TextBox 4">
              <a:extLst>
                <a:ext uri="{FF2B5EF4-FFF2-40B4-BE49-F238E27FC236}">
                  <a16:creationId xmlns:a16="http://schemas.microsoft.com/office/drawing/2014/main" id="{664B3B1A-5D9F-4567-F89F-C652F35A3CEB}"/>
                </a:ext>
              </a:extLst>
            </p:cNvPr>
            <p:cNvSpPr txBox="1"/>
            <p:nvPr/>
          </p:nvSpPr>
          <p:spPr>
            <a:xfrm>
              <a:off x="2901644" y="318176"/>
              <a:ext cx="11785684" cy="4154984"/>
            </a:xfrm>
            <a:prstGeom prst="rect">
              <a:avLst/>
            </a:prstGeom>
            <a:noFill/>
          </p:spPr>
          <p:txBody>
            <a:bodyPr wrap="square" rtlCol="0">
              <a:spAutoFit/>
            </a:bodyPr>
            <a:lstStyle/>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Luyện</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đọc</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trước</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a:p>
              <a:pPr algn="ctr"/>
              <a:r>
                <a:rPr lang="vi-VN"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lớp</a:t>
              </a:r>
              <a:endPar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grpSp>
        <p:nvGrpSpPr>
          <p:cNvPr id="59" name="Group 58"/>
          <p:cNvGrpSpPr/>
          <p:nvPr/>
        </p:nvGrpSpPr>
        <p:grpSpPr>
          <a:xfrm>
            <a:off x="4256180" y="761059"/>
            <a:ext cx="5649571" cy="4088428"/>
            <a:chOff x="6260415" y="2389284"/>
            <a:chExt cx="5649571" cy="4088428"/>
          </a:xfrm>
        </p:grpSpPr>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001512" y="1677479"/>
              <a:ext cx="4088428" cy="5512038"/>
            </a:xfrm>
            <a:prstGeom prst="rect">
              <a:avLst/>
            </a:prstGeom>
          </p:spPr>
        </p:pic>
        <p:grpSp>
          <p:nvGrpSpPr>
            <p:cNvPr id="61" name="Group 60"/>
            <p:cNvGrpSpPr/>
            <p:nvPr/>
          </p:nvGrpSpPr>
          <p:grpSpPr>
            <a:xfrm>
              <a:off x="6260415" y="3226342"/>
              <a:ext cx="5649571" cy="2060577"/>
              <a:chOff x="6340180" y="2037687"/>
              <a:chExt cx="5649571" cy="2060577"/>
            </a:xfrm>
          </p:grpSpPr>
          <p:sp>
            <p:nvSpPr>
              <p:cNvPr id="62" name="TextBox 61">
                <a:extLst>
                  <a:ext uri="{FF2B5EF4-FFF2-40B4-BE49-F238E27FC236}">
                    <a16:creationId xmlns:a16="http://schemas.microsoft.com/office/drawing/2014/main" id="{B7841643-29E4-A92F-4284-A80648DF5FA9}"/>
                  </a:ext>
                </a:extLst>
              </p:cNvPr>
              <p:cNvSpPr txBox="1"/>
              <p:nvPr/>
            </p:nvSpPr>
            <p:spPr>
              <a:xfrm>
                <a:off x="6340180" y="2037687"/>
                <a:ext cx="5649571" cy="707886"/>
              </a:xfrm>
              <a:prstGeom prst="rect">
                <a:avLst/>
              </a:prstGeom>
              <a:noFill/>
            </p:spPr>
            <p:txBody>
              <a:bodyPr wrap="square" rtlCol="0">
                <a:spAutoFit/>
              </a:bodyPr>
              <a:lstStyle/>
              <a:p>
                <a:pPr algn="ctr"/>
                <a:r>
                  <a:rPr lang="vi-VN" sz="4000" b="1" dirty="0">
                    <a:ln w="9525">
                      <a:solidFill>
                        <a:srgbClr val="FFFAF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rPr>
                  <a:t>Tiêu chí đánh giá</a:t>
                </a:r>
                <a:endParaRPr lang="en-US" sz="4000" b="1" dirty="0">
                  <a:ln w="9525">
                    <a:solidFill>
                      <a:schemeClr val="bg1"/>
                    </a:solidFill>
                    <a:prstDash val="solid"/>
                  </a:ln>
                  <a:solidFill>
                    <a:srgbClr val="FF3399"/>
                  </a:solidFill>
                  <a:effectLst>
                    <a:glow rad="63500">
                      <a:schemeClr val="accent6">
                        <a:satMod val="175000"/>
                        <a:alpha val="40000"/>
                      </a:schemeClr>
                    </a:glow>
                    <a:outerShdw blurRad="12700" dist="38100" dir="2700000" algn="tl" rotWithShape="0">
                      <a:srgbClr val="FF33CC"/>
                    </a:outerShdw>
                  </a:effectLst>
                  <a:latin typeface="UVN Banh Mi" pitchFamily="2" charset="0"/>
                </a:endParaRPr>
              </a:p>
            </p:txBody>
          </p:sp>
          <p:grpSp>
            <p:nvGrpSpPr>
              <p:cNvPr id="63" name="Group 62"/>
              <p:cNvGrpSpPr/>
              <p:nvPr/>
            </p:nvGrpSpPr>
            <p:grpSpPr>
              <a:xfrm>
                <a:off x="7089549" y="2629552"/>
                <a:ext cx="1935181" cy="430865"/>
                <a:chOff x="7276884" y="3876167"/>
                <a:chExt cx="1978057" cy="461665"/>
              </a:xfrm>
            </p:grpSpPr>
            <p:sp>
              <p:nvSpPr>
                <p:cNvPr id="85" name="Rounded Rectangle 84"/>
                <p:cNvSpPr/>
                <p:nvPr/>
              </p:nvSpPr>
              <p:spPr>
                <a:xfrm>
                  <a:off x="7336791" y="3909677"/>
                  <a:ext cx="1918150" cy="378197"/>
                </a:xfrm>
                <a:prstGeom prst="roundRect">
                  <a:avLst/>
                </a:prstGeom>
                <a:solidFill>
                  <a:schemeClr val="accent2">
                    <a:lumMod val="60000"/>
                    <a:lumOff val="40000"/>
                  </a:schemeClr>
                </a:solidFill>
                <a:ln>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7276884" y="3876167"/>
                  <a:ext cx="389744" cy="461665"/>
                  <a:chOff x="7399728" y="3845481"/>
                  <a:chExt cx="389744" cy="461665"/>
                </a:xfrm>
              </p:grpSpPr>
              <p:sp>
                <p:nvSpPr>
                  <p:cNvPr id="88" name="Flowchart: Connector 87"/>
                  <p:cNvSpPr/>
                  <p:nvPr/>
                </p:nvSpPr>
                <p:spPr>
                  <a:xfrm>
                    <a:off x="7399728" y="3870995"/>
                    <a:ext cx="389744" cy="389744"/>
                  </a:xfrm>
                  <a:prstGeom prst="flowChartConnector">
                    <a:avLst/>
                  </a:prstGeom>
                  <a:solidFill>
                    <a:schemeClr val="accent2">
                      <a:lumMod val="60000"/>
                      <a:lumOff val="40000"/>
                    </a:schemeClr>
                  </a:solidFill>
                  <a:ln w="28575">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p:cNvSpPr txBox="1"/>
                  <p:nvPr/>
                </p:nvSpPr>
                <p:spPr>
                  <a:xfrm>
                    <a:off x="7442457" y="3845481"/>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1</a:t>
                    </a:r>
                  </a:p>
                </p:txBody>
              </p:sp>
            </p:grpSp>
            <p:sp>
              <p:nvSpPr>
                <p:cNvPr id="87" name="TextBox 86"/>
                <p:cNvSpPr txBox="1"/>
                <p:nvPr/>
              </p:nvSpPr>
              <p:spPr>
                <a:xfrm>
                  <a:off x="7721161" y="3906222"/>
                  <a:ext cx="123996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a:t>
                  </a:r>
                  <a:r>
                    <a:rPr lang="en-US" sz="2000" b="1" dirty="0" err="1">
                      <a:latin typeface="SVN-Kitten" pitchFamily="50" charset="0"/>
                    </a:rPr>
                    <a:t>đúng</a:t>
                  </a:r>
                  <a:endParaRPr lang="en-US" sz="2000" b="1" dirty="0">
                    <a:latin typeface="SVN-Kitten" pitchFamily="50" charset="0"/>
                  </a:endParaRPr>
                </a:p>
              </p:txBody>
            </p:sp>
          </p:grpSp>
          <p:grpSp>
            <p:nvGrpSpPr>
              <p:cNvPr id="64" name="Group 63"/>
              <p:cNvGrpSpPr/>
              <p:nvPr/>
            </p:nvGrpSpPr>
            <p:grpSpPr>
              <a:xfrm>
                <a:off x="7087469" y="3614704"/>
                <a:ext cx="2603410" cy="456446"/>
                <a:chOff x="7276884" y="3845858"/>
                <a:chExt cx="2661092" cy="489075"/>
              </a:xfrm>
            </p:grpSpPr>
            <p:sp>
              <p:nvSpPr>
                <p:cNvPr id="80" name="Rounded Rectangle 79"/>
                <p:cNvSpPr/>
                <p:nvPr/>
              </p:nvSpPr>
              <p:spPr>
                <a:xfrm>
                  <a:off x="7336790" y="3909677"/>
                  <a:ext cx="2569534" cy="378197"/>
                </a:xfrm>
                <a:prstGeom prst="roundRect">
                  <a:avLst/>
                </a:prstGeom>
                <a:solidFill>
                  <a:schemeClr val="accent2">
                    <a:lumMod val="60000"/>
                    <a:lumOff val="40000"/>
                  </a:schemeClr>
                </a:solidFill>
                <a:ln>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p:cNvGrpSpPr/>
                <p:nvPr/>
              </p:nvGrpSpPr>
              <p:grpSpPr>
                <a:xfrm>
                  <a:off x="7276884" y="3845858"/>
                  <a:ext cx="389744" cy="461665"/>
                  <a:chOff x="7399728" y="3815172"/>
                  <a:chExt cx="389744" cy="461665"/>
                </a:xfrm>
              </p:grpSpPr>
              <p:sp>
                <p:nvSpPr>
                  <p:cNvPr id="83" name="Flowchart: Connector 82"/>
                  <p:cNvSpPr/>
                  <p:nvPr/>
                </p:nvSpPr>
                <p:spPr>
                  <a:xfrm>
                    <a:off x="7399728" y="3870995"/>
                    <a:ext cx="389744" cy="389744"/>
                  </a:xfrm>
                  <a:prstGeom prst="flowChartConnector">
                    <a:avLst/>
                  </a:prstGeom>
                  <a:solidFill>
                    <a:schemeClr val="accent2">
                      <a:lumMod val="60000"/>
                      <a:lumOff val="40000"/>
                    </a:schemeClr>
                  </a:solidFill>
                  <a:ln w="28575">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p:cNvSpPr txBox="1"/>
                  <p:nvPr/>
                </p:nvSpPr>
                <p:spPr>
                  <a:xfrm>
                    <a:off x="7406085" y="3815172"/>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3</a:t>
                    </a:r>
                  </a:p>
                </p:txBody>
              </p:sp>
            </p:grpSp>
            <p:sp>
              <p:nvSpPr>
                <p:cNvPr id="82" name="TextBox 81"/>
                <p:cNvSpPr txBox="1"/>
                <p:nvPr/>
              </p:nvSpPr>
              <p:spPr>
                <a:xfrm>
                  <a:off x="7645813" y="3906221"/>
                  <a:ext cx="2292163" cy="428712"/>
                </a:xfrm>
                <a:prstGeom prst="rect">
                  <a:avLst/>
                </a:prstGeom>
                <a:noFill/>
              </p:spPr>
              <p:txBody>
                <a:bodyPr wrap="square" rtlCol="0">
                  <a:spAutoFit/>
                </a:bodyPr>
                <a:lstStyle/>
                <a:p>
                  <a:r>
                    <a:rPr lang="en-US" sz="2000" b="1" dirty="0" err="1">
                      <a:latin typeface="SVN-Kitten" pitchFamily="50" charset="0"/>
                    </a:rPr>
                    <a:t>Ngắt</a:t>
                  </a:r>
                  <a:r>
                    <a:rPr lang="en-US" sz="2000" b="1" dirty="0">
                      <a:latin typeface="SVN-Kitten" pitchFamily="50" charset="0"/>
                    </a:rPr>
                    <a:t> </a:t>
                  </a:r>
                  <a:r>
                    <a:rPr lang="en-US" sz="2000" b="1" dirty="0" err="1">
                      <a:latin typeface="SVN-Kitten" pitchFamily="50" charset="0"/>
                    </a:rPr>
                    <a:t>nghỉ</a:t>
                  </a:r>
                  <a:r>
                    <a:rPr lang="en-US" sz="2000" b="1" dirty="0">
                      <a:latin typeface="SVN-Kitten" pitchFamily="50" charset="0"/>
                    </a:rPr>
                    <a:t> </a:t>
                  </a:r>
                  <a:r>
                    <a:rPr lang="en-US" sz="2000" b="1" dirty="0" err="1">
                      <a:latin typeface="SVN-Kitten" pitchFamily="50" charset="0"/>
                    </a:rPr>
                    <a:t>đúng</a:t>
                  </a:r>
                  <a:r>
                    <a:rPr lang="en-US" sz="2000" b="1" dirty="0">
                      <a:latin typeface="SVN-Kitten" pitchFamily="50" charset="0"/>
                    </a:rPr>
                    <a:t> </a:t>
                  </a:r>
                  <a:r>
                    <a:rPr lang="en-US" sz="2000" b="1" dirty="0" err="1">
                      <a:latin typeface="SVN-Kitten" pitchFamily="50" charset="0"/>
                    </a:rPr>
                    <a:t>chỗ</a:t>
                  </a:r>
                  <a:endParaRPr lang="en-US" sz="2000" b="1" dirty="0">
                    <a:latin typeface="SVN-Kitten" pitchFamily="50" charset="0"/>
                  </a:endParaRPr>
                </a:p>
              </p:txBody>
            </p:sp>
          </p:grpSp>
          <p:grpSp>
            <p:nvGrpSpPr>
              <p:cNvPr id="65" name="Group 64"/>
              <p:cNvGrpSpPr/>
              <p:nvPr/>
            </p:nvGrpSpPr>
            <p:grpSpPr>
              <a:xfrm>
                <a:off x="7087470" y="3102364"/>
                <a:ext cx="1935181" cy="430865"/>
                <a:chOff x="7276884" y="3845386"/>
                <a:chExt cx="1978057" cy="461665"/>
              </a:xfrm>
            </p:grpSpPr>
            <p:sp>
              <p:nvSpPr>
                <p:cNvPr id="75" name="Rounded Rectangle 74"/>
                <p:cNvSpPr/>
                <p:nvPr/>
              </p:nvSpPr>
              <p:spPr>
                <a:xfrm>
                  <a:off x="7336791" y="3909677"/>
                  <a:ext cx="1918150" cy="378197"/>
                </a:xfrm>
                <a:prstGeom prst="roundRect">
                  <a:avLst/>
                </a:prstGeom>
                <a:solidFill>
                  <a:schemeClr val="accent2">
                    <a:lumMod val="60000"/>
                    <a:lumOff val="40000"/>
                  </a:schemeClr>
                </a:solidFill>
                <a:ln>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7276884" y="3845386"/>
                  <a:ext cx="389744" cy="461665"/>
                  <a:chOff x="7399728" y="3814700"/>
                  <a:chExt cx="389744" cy="461665"/>
                </a:xfrm>
              </p:grpSpPr>
              <p:sp>
                <p:nvSpPr>
                  <p:cNvPr id="78" name="Flowchart: Connector 77"/>
                  <p:cNvSpPr/>
                  <p:nvPr/>
                </p:nvSpPr>
                <p:spPr>
                  <a:xfrm>
                    <a:off x="7399728" y="3870995"/>
                    <a:ext cx="389744" cy="389744"/>
                  </a:xfrm>
                  <a:prstGeom prst="flowChartConnector">
                    <a:avLst/>
                  </a:prstGeom>
                  <a:solidFill>
                    <a:schemeClr val="accent2">
                      <a:lumMod val="60000"/>
                      <a:lumOff val="40000"/>
                    </a:schemeClr>
                  </a:solidFill>
                  <a:ln w="28575">
                    <a:solidFill>
                      <a:srgbClr val="FF0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7408940" y="3814700"/>
                    <a:ext cx="265801" cy="461665"/>
                  </a:xfrm>
                  <a:prstGeom prst="rect">
                    <a:avLst/>
                  </a:prstGeom>
                  <a:noFill/>
                </p:spPr>
                <p:txBody>
                  <a:bodyPr wrap="square" rtlCol="0">
                    <a:spAutoFit/>
                  </a:bodyPr>
                  <a:lstStyle/>
                  <a:p>
                    <a:r>
                      <a:rPr lang="en-US" sz="2400" dirty="0">
                        <a:solidFill>
                          <a:srgbClr val="C00000"/>
                        </a:solidFill>
                        <a:latin typeface="SVN-Poky's" panose="020B0606040200020203" pitchFamily="34" charset="0"/>
                      </a:rPr>
                      <a:t>2</a:t>
                    </a:r>
                  </a:p>
                </p:txBody>
              </p:sp>
            </p:grpSp>
            <p:sp>
              <p:nvSpPr>
                <p:cNvPr id="77" name="TextBox 76"/>
                <p:cNvSpPr txBox="1"/>
                <p:nvPr/>
              </p:nvSpPr>
              <p:spPr>
                <a:xfrm>
                  <a:off x="7721161" y="3906222"/>
                  <a:ext cx="1533780" cy="400110"/>
                </a:xfrm>
                <a:prstGeom prst="rect">
                  <a:avLst/>
                </a:prstGeom>
                <a:noFill/>
              </p:spPr>
              <p:txBody>
                <a:bodyPr wrap="square" rtlCol="0">
                  <a:spAutoFit/>
                </a:bodyPr>
                <a:lstStyle/>
                <a:p>
                  <a:r>
                    <a:rPr lang="en-US" sz="2000" b="1" dirty="0" err="1">
                      <a:latin typeface="SVN-Kitten" pitchFamily="50" charset="0"/>
                    </a:rPr>
                    <a:t>Đọc</a:t>
                  </a:r>
                  <a:r>
                    <a:rPr lang="en-US" sz="2000" b="1" dirty="0">
                      <a:latin typeface="SVN-Kitten" pitchFamily="50" charset="0"/>
                    </a:rPr>
                    <a:t> to, </a:t>
                  </a:r>
                  <a:r>
                    <a:rPr lang="en-US" sz="2000" b="1" dirty="0" err="1">
                      <a:latin typeface="SVN-Kitten" pitchFamily="50" charset="0"/>
                    </a:rPr>
                    <a:t>rõ</a:t>
                  </a:r>
                  <a:endParaRPr lang="en-US" sz="2000" b="1" dirty="0">
                    <a:latin typeface="SVN-Kitten" pitchFamily="50" charset="0"/>
                  </a:endParaRPr>
                </a:p>
              </p:txBody>
            </p:sp>
          </p:grpSp>
          <p:pic>
            <p:nvPicPr>
              <p:cNvPr id="66" name="Picture 65"/>
              <p:cNvPicPr>
                <a:picLocks noChangeAspect="1"/>
              </p:cNvPicPr>
              <p:nvPr/>
            </p:nvPicPr>
            <p:blipFill rotWithShape="1">
              <a:blip r:embed="rId4" cstate="print">
                <a:extLst>
                  <a:ext uri="{28A0092B-C50C-407E-A947-70E740481C1C}">
                    <a14:useLocalDpi xmlns:a14="http://schemas.microsoft.com/office/drawing/2010/main" val="0"/>
                  </a:ext>
                </a:extLst>
              </a:blip>
              <a:srcRect l="38800" t="37423" r="38089" b="37801"/>
              <a:stretch/>
            </p:blipFill>
            <p:spPr>
              <a:xfrm>
                <a:off x="9103220" y="2629552"/>
                <a:ext cx="500391" cy="481026"/>
              </a:xfrm>
              <a:prstGeom prst="rect">
                <a:avLst/>
              </a:prstGeom>
            </p:spPr>
          </p:pic>
          <p:pic>
            <p:nvPicPr>
              <p:cNvPr id="67" name="Picture 66"/>
              <p:cNvPicPr>
                <a:picLocks noChangeAspect="1"/>
              </p:cNvPicPr>
              <p:nvPr/>
            </p:nvPicPr>
            <p:blipFill rotWithShape="1">
              <a:blip r:embed="rId4" cstate="print">
                <a:extLst>
                  <a:ext uri="{28A0092B-C50C-407E-A947-70E740481C1C}">
                    <a14:useLocalDpi xmlns:a14="http://schemas.microsoft.com/office/drawing/2010/main" val="0"/>
                  </a:ext>
                </a:extLst>
              </a:blip>
              <a:srcRect l="38800" t="37423" r="38089" b="37801"/>
              <a:stretch/>
            </p:blipFill>
            <p:spPr>
              <a:xfrm>
                <a:off x="9137971" y="3120268"/>
                <a:ext cx="500391" cy="481026"/>
              </a:xfrm>
              <a:prstGeom prst="rect">
                <a:avLst/>
              </a:prstGeom>
            </p:spPr>
          </p:pic>
          <p:pic>
            <p:nvPicPr>
              <p:cNvPr id="68" name="Picture 67"/>
              <p:cNvPicPr>
                <a:picLocks noChangeAspect="1"/>
              </p:cNvPicPr>
              <p:nvPr/>
            </p:nvPicPr>
            <p:blipFill rotWithShape="1">
              <a:blip r:embed="rId4" cstate="print">
                <a:extLst>
                  <a:ext uri="{28A0092B-C50C-407E-A947-70E740481C1C}">
                    <a14:useLocalDpi xmlns:a14="http://schemas.microsoft.com/office/drawing/2010/main" val="0"/>
                  </a:ext>
                </a:extLst>
              </a:blip>
              <a:srcRect l="38800" t="37423" r="38089" b="37801"/>
              <a:stretch/>
            </p:blipFill>
            <p:spPr>
              <a:xfrm>
                <a:off x="9664419" y="3608903"/>
                <a:ext cx="500391" cy="481026"/>
              </a:xfrm>
              <a:prstGeom prst="rect">
                <a:avLst/>
              </a:prstGeom>
            </p:spPr>
          </p:pic>
          <p:pic>
            <p:nvPicPr>
              <p:cNvPr id="69" name="Picture 68"/>
              <p:cNvPicPr>
                <a:picLocks noChangeAspect="1"/>
              </p:cNvPicPr>
              <p:nvPr/>
            </p:nvPicPr>
            <p:blipFill rotWithShape="1">
              <a:blip r:embed="rId4" cstate="print">
                <a:extLst>
                  <a:ext uri="{28A0092B-C50C-407E-A947-70E740481C1C}">
                    <a14:useLocalDpi xmlns:a14="http://schemas.microsoft.com/office/drawing/2010/main" val="0"/>
                  </a:ext>
                </a:extLst>
              </a:blip>
              <a:srcRect l="71854" t="70634" r="5035" b="4590"/>
              <a:stretch/>
            </p:blipFill>
            <p:spPr>
              <a:xfrm>
                <a:off x="9603611" y="2632031"/>
                <a:ext cx="500391" cy="481026"/>
              </a:xfrm>
              <a:prstGeom prst="rect">
                <a:avLst/>
              </a:prstGeom>
            </p:spPr>
          </p:pic>
          <p:pic>
            <p:nvPicPr>
              <p:cNvPr id="70" name="Picture 69"/>
              <p:cNvPicPr>
                <a:picLocks noChangeAspect="1"/>
              </p:cNvPicPr>
              <p:nvPr/>
            </p:nvPicPr>
            <p:blipFill rotWithShape="1">
              <a:blip r:embed="rId4" cstate="print">
                <a:extLst>
                  <a:ext uri="{28A0092B-C50C-407E-A947-70E740481C1C}">
                    <a14:useLocalDpi xmlns:a14="http://schemas.microsoft.com/office/drawing/2010/main" val="0"/>
                  </a:ext>
                </a:extLst>
              </a:blip>
              <a:srcRect l="71854" t="70634" r="5035" b="4590"/>
              <a:stretch/>
            </p:blipFill>
            <p:spPr>
              <a:xfrm>
                <a:off x="9612354" y="3106654"/>
                <a:ext cx="500391" cy="481026"/>
              </a:xfrm>
              <a:prstGeom prst="rect">
                <a:avLst/>
              </a:prstGeom>
            </p:spPr>
          </p:pic>
          <p:pic>
            <p:nvPicPr>
              <p:cNvPr id="71" name="Picture 70"/>
              <p:cNvPicPr>
                <a:picLocks noChangeAspect="1"/>
              </p:cNvPicPr>
              <p:nvPr/>
            </p:nvPicPr>
            <p:blipFill rotWithShape="1">
              <a:blip r:embed="rId4" cstate="print">
                <a:extLst>
                  <a:ext uri="{28A0092B-C50C-407E-A947-70E740481C1C}">
                    <a14:useLocalDpi xmlns:a14="http://schemas.microsoft.com/office/drawing/2010/main" val="0"/>
                  </a:ext>
                </a:extLst>
              </a:blip>
              <a:srcRect l="71854" t="70634" r="5035" b="4590"/>
              <a:stretch/>
            </p:blipFill>
            <p:spPr>
              <a:xfrm>
                <a:off x="10138350" y="3601294"/>
                <a:ext cx="500391" cy="481026"/>
              </a:xfrm>
              <a:prstGeom prst="rect">
                <a:avLst/>
              </a:prstGeom>
            </p:spPr>
          </p:pic>
          <p:pic>
            <p:nvPicPr>
              <p:cNvPr id="72" name="Picture 71"/>
              <p:cNvPicPr>
                <a:picLocks noChangeAspect="1"/>
              </p:cNvPicPr>
              <p:nvPr/>
            </p:nvPicPr>
            <p:blipFill rotWithShape="1">
              <a:blip r:embed="rId4" cstate="print">
                <a:extLst>
                  <a:ext uri="{28A0092B-C50C-407E-A947-70E740481C1C}">
                    <a14:useLocalDpi xmlns:a14="http://schemas.microsoft.com/office/drawing/2010/main" val="0"/>
                  </a:ext>
                </a:extLst>
              </a:blip>
              <a:srcRect l="38341" t="4212" r="38548" b="71012"/>
              <a:stretch/>
            </p:blipFill>
            <p:spPr>
              <a:xfrm>
                <a:off x="10104002" y="2617926"/>
                <a:ext cx="500391" cy="481026"/>
              </a:xfrm>
              <a:prstGeom prst="rect">
                <a:avLst/>
              </a:prstGeom>
            </p:spPr>
          </p:pic>
          <p:pic>
            <p:nvPicPr>
              <p:cNvPr id="73" name="Picture 72"/>
              <p:cNvPicPr>
                <a:picLocks noChangeAspect="1"/>
              </p:cNvPicPr>
              <p:nvPr/>
            </p:nvPicPr>
            <p:blipFill rotWithShape="1">
              <a:blip r:embed="rId4" cstate="print">
                <a:extLst>
                  <a:ext uri="{28A0092B-C50C-407E-A947-70E740481C1C}">
                    <a14:useLocalDpi xmlns:a14="http://schemas.microsoft.com/office/drawing/2010/main" val="0"/>
                  </a:ext>
                </a:extLst>
              </a:blip>
              <a:srcRect l="38341" t="4212" r="38548" b="71012"/>
              <a:stretch/>
            </p:blipFill>
            <p:spPr>
              <a:xfrm>
                <a:off x="10117697" y="3101431"/>
                <a:ext cx="500391" cy="481026"/>
              </a:xfrm>
              <a:prstGeom prst="rect">
                <a:avLst/>
              </a:prstGeom>
            </p:spPr>
          </p:pic>
          <p:pic>
            <p:nvPicPr>
              <p:cNvPr id="74" name="Picture 73"/>
              <p:cNvPicPr>
                <a:picLocks noChangeAspect="1"/>
              </p:cNvPicPr>
              <p:nvPr/>
            </p:nvPicPr>
            <p:blipFill rotWithShape="1">
              <a:blip r:embed="rId4" cstate="print">
                <a:extLst>
                  <a:ext uri="{28A0092B-C50C-407E-A947-70E740481C1C}">
                    <a14:useLocalDpi xmlns:a14="http://schemas.microsoft.com/office/drawing/2010/main" val="0"/>
                  </a:ext>
                </a:extLst>
              </a:blip>
              <a:srcRect l="38341" t="4212" r="38548" b="71012"/>
              <a:stretch/>
            </p:blipFill>
            <p:spPr>
              <a:xfrm>
                <a:off x="10599254" y="3617238"/>
                <a:ext cx="500391" cy="481026"/>
              </a:xfrm>
              <a:prstGeom prst="rect">
                <a:avLst/>
              </a:prstGeom>
            </p:spPr>
          </p:pic>
        </p:grpSp>
      </p:grpSp>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8117" y="733754"/>
            <a:ext cx="2161917" cy="3978083"/>
          </a:xfrm>
          <a:prstGeom prst="rect">
            <a:avLst/>
          </a:prstGeom>
        </p:spPr>
      </p:pic>
    </p:spTree>
    <p:extLst>
      <p:ext uri="{BB962C8B-B14F-4D97-AF65-F5344CB8AC3E}">
        <p14:creationId xmlns:p14="http://schemas.microsoft.com/office/powerpoint/2010/main" val="2423964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0755" y="1951415"/>
            <a:ext cx="1477006" cy="2717798"/>
          </a:xfrm>
          <a:prstGeom prst="rect">
            <a:avLst/>
          </a:prstGeom>
        </p:spPr>
      </p:pic>
      <p:grpSp>
        <p:nvGrpSpPr>
          <p:cNvPr id="38" name="Group 37">
            <a:extLst>
              <a:ext uri="{FF2B5EF4-FFF2-40B4-BE49-F238E27FC236}">
                <a16:creationId xmlns:a16="http://schemas.microsoft.com/office/drawing/2014/main" id="{56F1B4E9-9787-3A8F-8996-B7FB5C18D98F}"/>
              </a:ext>
            </a:extLst>
          </p:cNvPr>
          <p:cNvGrpSpPr/>
          <p:nvPr/>
        </p:nvGrpSpPr>
        <p:grpSpPr>
          <a:xfrm>
            <a:off x="1208208" y="439755"/>
            <a:ext cx="9775187" cy="1107996"/>
            <a:chOff x="2901405" y="292595"/>
            <a:chExt cx="11785684" cy="1107996"/>
          </a:xfrm>
        </p:grpSpPr>
        <p:sp>
          <p:nvSpPr>
            <p:cNvPr id="39" name="TextBox 38">
              <a:extLst>
                <a:ext uri="{FF2B5EF4-FFF2-40B4-BE49-F238E27FC236}">
                  <a16:creationId xmlns:a16="http://schemas.microsoft.com/office/drawing/2014/main" id="{85B87CC5-7034-7D81-AAD3-05F27FA76D3F}"/>
                </a:ext>
              </a:extLst>
            </p:cNvPr>
            <p:cNvSpPr txBox="1"/>
            <p:nvPr/>
          </p:nvSpPr>
          <p:spPr>
            <a:xfrm>
              <a:off x="2941085" y="292595"/>
              <a:ext cx="11706802" cy="1107996"/>
            </a:xfrm>
            <a:prstGeom prst="rect">
              <a:avLst/>
            </a:prstGeom>
            <a:noFill/>
          </p:spPr>
          <p:txBody>
            <a:bodyPr wrap="square" rtlCol="0">
              <a:spAutoFit/>
            </a:bodyPr>
            <a:lstStyle/>
            <a:p>
              <a:pPr algn="ctr"/>
              <a:r>
                <a:rPr lang="en-US" sz="6600" b="1" dirty="0" err="1">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Bình</a:t>
              </a:r>
              <a:r>
                <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6600" b="1" dirty="0" err="1">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chọn</a:t>
              </a:r>
              <a:r>
                <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6600" b="1" dirty="0" err="1">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nhóm</a:t>
              </a:r>
              <a:r>
                <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6600" b="1" dirty="0" err="1">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đọc</a:t>
              </a:r>
              <a:r>
                <a:rPr lang="en-US" sz="66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hay</a:t>
              </a:r>
            </a:p>
          </p:txBody>
        </p:sp>
        <p:sp>
          <p:nvSpPr>
            <p:cNvPr id="40" name="TextBox 39">
              <a:extLst>
                <a:ext uri="{FF2B5EF4-FFF2-40B4-BE49-F238E27FC236}">
                  <a16:creationId xmlns:a16="http://schemas.microsoft.com/office/drawing/2014/main" id="{664B3B1A-5D9F-4567-F89F-C652F35A3CEB}"/>
                </a:ext>
              </a:extLst>
            </p:cNvPr>
            <p:cNvSpPr txBox="1"/>
            <p:nvPr/>
          </p:nvSpPr>
          <p:spPr>
            <a:xfrm>
              <a:off x="2901405" y="292595"/>
              <a:ext cx="11785684" cy="1107996"/>
            </a:xfrm>
            <a:prstGeom prst="rect">
              <a:avLst/>
            </a:prstGeom>
            <a:noFill/>
          </p:spPr>
          <p:txBody>
            <a:bodyPr wrap="square" rtlCol="0">
              <a:spAutoFit/>
            </a:bodyPr>
            <a:lstStyle/>
            <a:p>
              <a:pPr algn="ctr"/>
              <a:r>
                <a:rPr lang="en-US" sz="6600" b="1" dirty="0" err="1">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Bình</a:t>
              </a:r>
              <a:r>
                <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6600" b="1" dirty="0" err="1">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chọn</a:t>
              </a:r>
              <a:r>
                <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6600" b="1" dirty="0" err="1">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nhóm</a:t>
              </a:r>
              <a:r>
                <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6600" b="1" dirty="0" err="1">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đọc</a:t>
              </a:r>
              <a:r>
                <a:rPr lang="en-US" sz="66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hay</a:t>
              </a: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9573" y="1547751"/>
            <a:ext cx="6602489" cy="3525154"/>
          </a:xfrm>
          <a:prstGeom prst="rect">
            <a:avLst/>
          </a:prstGeom>
        </p:spPr>
      </p:pic>
    </p:spTree>
    <p:controls>
      <mc:AlternateContent xmlns:mc="http://schemas.openxmlformats.org/markup-compatibility/2006">
        <mc:Choice xmlns:v="urn:schemas-microsoft-com:vml" Requires="v">
          <p:control name="TextBox1" r:id="rId1" imgW="5219640" imgH="1257480"/>
        </mc:Choice>
        <mc:Fallback>
          <p:control name="TextBox1" r:id="rId1" imgW="5219640" imgH="1257480">
            <p:pic>
              <p:nvPicPr>
                <p:cNvPr id="42" name="TextBox1">
                  <a:extLst>
                    <a:ext uri="{FF2B5EF4-FFF2-40B4-BE49-F238E27FC236}">
                      <a16:creationId xmlns:a16="http://schemas.microsoft.com/office/drawing/2014/main" id="{B8F1BF08-B997-7D36-356D-F8C1E38881D9}"/>
                    </a:ext>
                  </a:extLst>
                </p:cNvPr>
                <p:cNvPicPr>
                  <a:picLocks/>
                </p:cNvPicPr>
                <p:nvPr/>
              </p:nvPicPr>
              <p:blipFill>
                <a:blip r:embed="rId6"/>
                <a:stretch>
                  <a:fillRect/>
                </a:stretch>
              </p:blipFill>
              <p:spPr>
                <a:xfrm>
                  <a:off x="3127761" y="5072877"/>
                  <a:ext cx="5220000" cy="1260000"/>
                </a:xfrm>
                <a:prstGeom prst="rect">
                  <a:avLst/>
                </a:prstGeom>
              </p:spPr>
            </p:pic>
          </p:control>
        </mc:Fallback>
      </mc:AlternateContent>
    </p:controls>
    <p:extLst>
      <p:ext uri="{BB962C8B-B14F-4D97-AF65-F5344CB8AC3E}">
        <p14:creationId xmlns:p14="http://schemas.microsoft.com/office/powerpoint/2010/main" val="232083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out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1">
            <a:extLst>
              <a:ext uri="{FF2B5EF4-FFF2-40B4-BE49-F238E27FC236}">
                <a16:creationId xmlns:a16="http://schemas.microsoft.com/office/drawing/2014/main" id="{F63A9D57-014D-3D48-76E5-685F79AC0502}"/>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A29418D-933F-6567-F6EC-B1326F495515}"/>
              </a:ext>
            </a:extLst>
          </p:cNvPr>
          <p:cNvGrpSpPr/>
          <p:nvPr/>
        </p:nvGrpSpPr>
        <p:grpSpPr>
          <a:xfrm>
            <a:off x="3563433" y="400756"/>
            <a:ext cx="4974772" cy="1107996"/>
            <a:chOff x="3608614" y="0"/>
            <a:chExt cx="4974772" cy="1107996"/>
          </a:xfrm>
        </p:grpSpPr>
        <p:sp>
          <p:nvSpPr>
            <p:cNvPr id="6" name="TextBox 24">
              <a:extLst>
                <a:ext uri="{FF2B5EF4-FFF2-40B4-BE49-F238E27FC236}">
                  <a16:creationId xmlns:a16="http://schemas.microsoft.com/office/drawing/2014/main" id="{182D273A-5EE1-A3E9-5B26-2AF58B61E8C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dirty="0">
                  <a:ln w="254000">
                    <a:solidFill>
                      <a:schemeClr val="bg1"/>
                    </a:solidFill>
                  </a:ln>
                  <a:latin typeface="UVN Banh Mi" pitchFamily="2" charset="0"/>
                </a:rPr>
                <a:t>DẶN DÒ</a:t>
              </a:r>
            </a:p>
          </p:txBody>
        </p:sp>
        <p:sp>
          <p:nvSpPr>
            <p:cNvPr id="7" name="TextBox 32">
              <a:extLst>
                <a:ext uri="{FF2B5EF4-FFF2-40B4-BE49-F238E27FC236}">
                  <a16:creationId xmlns:a16="http://schemas.microsoft.com/office/drawing/2014/main" id="{1701698F-9745-397A-71A6-CB962E5C0D8C}"/>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dirty="0">
                  <a:ln w="9525">
                    <a:solidFill>
                      <a:schemeClr val="bg1"/>
                    </a:solidFill>
                    <a:prstDash val="solid"/>
                  </a:ln>
                  <a:solidFill>
                    <a:srgbClr val="FF0066"/>
                  </a:solidFill>
                  <a:effectLst>
                    <a:outerShdw blurRad="12700" dist="38100" dir="2700000" algn="tl" rotWithShape="0">
                      <a:srgbClr val="FF99CC"/>
                    </a:outerShdw>
                  </a:effectLst>
                  <a:latin typeface="UVN Banh Mi" pitchFamily="2" charset="0"/>
                </a:rPr>
                <a:t>DẶN DÒ</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812664" y="1436402"/>
            <a:ext cx="1026325" cy="1026325"/>
          </a:xfrm>
          <a:prstGeom prst="rect">
            <a:avLst/>
          </a:prstGeom>
        </p:spPr>
      </p:pic>
      <p:sp>
        <p:nvSpPr>
          <p:cNvPr id="9" name="TextBox 34">
            <a:extLst>
              <a:ext uri="{FF2B5EF4-FFF2-40B4-BE49-F238E27FC236}">
                <a16:creationId xmlns:a16="http://schemas.microsoft.com/office/drawing/2014/main" id="{4CF6C42D-7F5B-45B3-25CC-D44EDB2E8505}"/>
              </a:ext>
            </a:extLst>
          </p:cNvPr>
          <p:cNvSpPr txBox="1"/>
          <p:nvPr/>
        </p:nvSpPr>
        <p:spPr>
          <a:xfrm>
            <a:off x="2890305" y="1508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862947" y="2585937"/>
            <a:ext cx="1026325" cy="1026325"/>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862946" y="3733678"/>
            <a:ext cx="1026325" cy="1026325"/>
          </a:xfrm>
          <a:prstGeom prst="rect">
            <a:avLst/>
          </a:prstGeom>
        </p:spPr>
      </p:pic>
      <p:sp>
        <p:nvSpPr>
          <p:cNvPr id="12" name="TextBox 34">
            <a:extLst>
              <a:ext uri="{FF2B5EF4-FFF2-40B4-BE49-F238E27FC236}">
                <a16:creationId xmlns:a16="http://schemas.microsoft.com/office/drawing/2014/main" id="{4CF6C42D-7F5B-45B3-25CC-D44EDB2E8505}"/>
              </a:ext>
            </a:extLst>
          </p:cNvPr>
          <p:cNvSpPr txBox="1"/>
          <p:nvPr/>
        </p:nvSpPr>
        <p:spPr>
          <a:xfrm>
            <a:off x="2890305" y="261674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3" name="TextBox 34">
            <a:extLst>
              <a:ext uri="{FF2B5EF4-FFF2-40B4-BE49-F238E27FC236}">
                <a16:creationId xmlns:a16="http://schemas.microsoft.com/office/drawing/2014/main" id="{4CF6C42D-7F5B-45B3-25CC-D44EDB2E8505}"/>
              </a:ext>
            </a:extLst>
          </p:cNvPr>
          <p:cNvSpPr txBox="1"/>
          <p:nvPr/>
        </p:nvSpPr>
        <p:spPr>
          <a:xfrm>
            <a:off x="2890305" y="373950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5" name="Graphic 10">
            <a:extLst>
              <a:ext uri="{FF2B5EF4-FFF2-40B4-BE49-F238E27FC236}">
                <a16:creationId xmlns:a16="http://schemas.microsoft.com/office/drawing/2014/main" id="{86C9BB18-5DC0-B38A-61D0-6CFB230C6825}"/>
              </a:ext>
            </a:extLst>
          </p:cNvPr>
          <p:cNvPicPr>
            <a:picLocks noChangeAspect="1"/>
          </p:cNvPicPr>
          <p:nvPr/>
        </p:nvPicPr>
        <p:blipFill>
          <a:blip/>
          <a:stretch>
            <a:fillRect/>
          </a:stretch>
        </p:blipFill>
        <p:spPr>
          <a:xfrm flipH="1">
            <a:off x="9109033" y="2944483"/>
            <a:ext cx="3131301" cy="4033927"/>
          </a:xfrm>
          <a:prstGeom prst="rect">
            <a:avLst/>
          </a:prstGeom>
        </p:spPr>
      </p:pic>
    </p:spTree>
    <p:extLst>
      <p:ext uri="{BB962C8B-B14F-4D97-AF65-F5344CB8AC3E}">
        <p14:creationId xmlns:p14="http://schemas.microsoft.com/office/powerpoint/2010/main" val="3737794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3547" y="2879917"/>
            <a:ext cx="2161917" cy="3978083"/>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49" b="100000" l="47292" r="72500"/>
                    </a14:imgEffect>
                  </a14:imgLayer>
                </a14:imgProps>
              </a:ext>
              <a:ext uri="{28A0092B-C50C-407E-A947-70E740481C1C}">
                <a14:useLocalDpi xmlns:a14="http://schemas.microsoft.com/office/drawing/2010/main" val="0"/>
              </a:ext>
            </a:extLst>
          </a:blip>
          <a:srcRect l="47450" r="27078"/>
          <a:stretch/>
        </p:blipFill>
        <p:spPr>
          <a:xfrm>
            <a:off x="5078126" y="2583267"/>
            <a:ext cx="2431090" cy="366845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5869" y="3007072"/>
            <a:ext cx="6330049" cy="4005734"/>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r="72632"/>
          <a:stretch/>
        </p:blipFill>
        <p:spPr>
          <a:xfrm>
            <a:off x="315544" y="3577754"/>
            <a:ext cx="2335587" cy="3280246"/>
          </a:xfrm>
          <a:prstGeom prst="rect">
            <a:avLst/>
          </a:prstGeom>
        </p:spPr>
      </p:pic>
      <p:grpSp>
        <p:nvGrpSpPr>
          <p:cNvPr id="9" name="Group 8">
            <a:extLst>
              <a:ext uri="{FF2B5EF4-FFF2-40B4-BE49-F238E27FC236}">
                <a16:creationId xmlns:a16="http://schemas.microsoft.com/office/drawing/2014/main" id="{56F1B4E9-9787-3A8F-8996-B7FB5C18D98F}"/>
              </a:ext>
            </a:extLst>
          </p:cNvPr>
          <p:cNvGrpSpPr/>
          <p:nvPr/>
        </p:nvGrpSpPr>
        <p:grpSpPr>
          <a:xfrm>
            <a:off x="1208405" y="1854378"/>
            <a:ext cx="9775187" cy="1457777"/>
            <a:chOff x="2901643" y="281368"/>
            <a:chExt cx="11785684" cy="1457777"/>
          </a:xfrm>
        </p:grpSpPr>
        <p:sp>
          <p:nvSpPr>
            <p:cNvPr id="10" name="TextBox 9">
              <a:extLst>
                <a:ext uri="{FF2B5EF4-FFF2-40B4-BE49-F238E27FC236}">
                  <a16:creationId xmlns:a16="http://schemas.microsoft.com/office/drawing/2014/main" id="{85B87CC5-7034-7D81-AAD3-05F27FA76D3F}"/>
                </a:ext>
              </a:extLst>
            </p:cNvPr>
            <p:cNvSpPr txBox="1"/>
            <p:nvPr/>
          </p:nvSpPr>
          <p:spPr>
            <a:xfrm>
              <a:off x="2941085" y="292595"/>
              <a:ext cx="11706802" cy="1446550"/>
            </a:xfrm>
            <a:prstGeom prst="rect">
              <a:avLst/>
            </a:prstGeom>
            <a:noFill/>
          </p:spPr>
          <p:txBody>
            <a:bodyPr wrap="square" rtlCol="0">
              <a:prstTxWarp prst="textArchUp">
                <a:avLst/>
              </a:prstTxWarp>
              <a:spAutoFit/>
            </a:bodyPr>
            <a:lstStyle/>
            <a:p>
              <a:pPr algn="ctr"/>
              <a:r>
                <a:rPr lang="en-US" sz="8800" b="1" dirty="0" err="1">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Tạm</a:t>
              </a:r>
              <a:r>
                <a:rPr lang="en-US" sz="88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8800" b="1" dirty="0" err="1">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biệt</a:t>
              </a:r>
              <a:r>
                <a:rPr lang="en-US" sz="88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8800" b="1" dirty="0" err="1">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và</a:t>
              </a:r>
              <a:r>
                <a:rPr lang="en-US" sz="88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8800" b="1" dirty="0" err="1">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hẹn</a:t>
              </a:r>
              <a:r>
                <a:rPr lang="en-US" sz="88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8800" b="1" dirty="0" err="1">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gặp</a:t>
              </a:r>
              <a:r>
                <a:rPr lang="en-US" sz="88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 </a:t>
              </a:r>
              <a:r>
                <a:rPr lang="en-US" sz="8800" b="1" dirty="0" err="1">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lại</a:t>
              </a:r>
              <a:r>
                <a:rPr lang="en-US" sz="8800" b="1" dirty="0">
                  <a:ln w="190500">
                    <a:solidFill>
                      <a:schemeClr val="bg1"/>
                    </a:solidFill>
                    <a:prstDash val="solid"/>
                  </a:ln>
                  <a:solidFill>
                    <a:srgbClr val="FF66FF"/>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a:t>
              </a:r>
            </a:p>
          </p:txBody>
        </p:sp>
        <p:sp>
          <p:nvSpPr>
            <p:cNvPr id="11" name="TextBox 10">
              <a:extLst>
                <a:ext uri="{FF2B5EF4-FFF2-40B4-BE49-F238E27FC236}">
                  <a16:creationId xmlns:a16="http://schemas.microsoft.com/office/drawing/2014/main" id="{664B3B1A-5D9F-4567-F89F-C652F35A3CEB}"/>
                </a:ext>
              </a:extLst>
            </p:cNvPr>
            <p:cNvSpPr txBox="1"/>
            <p:nvPr/>
          </p:nvSpPr>
          <p:spPr>
            <a:xfrm>
              <a:off x="2901643" y="281368"/>
              <a:ext cx="11785684" cy="1446550"/>
            </a:xfrm>
            <a:prstGeom prst="rect">
              <a:avLst/>
            </a:prstGeom>
            <a:noFill/>
          </p:spPr>
          <p:txBody>
            <a:bodyPr wrap="square" rtlCol="0">
              <a:prstTxWarp prst="textArchUp">
                <a:avLst/>
              </a:prstTxWarp>
              <a:spAutoFit/>
            </a:bodyPr>
            <a:lstStyle/>
            <a:p>
              <a:pPr algn="ctr"/>
              <a:r>
                <a:rPr lang="en-US" sz="8800" b="1" dirty="0" err="1">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Tạm</a:t>
              </a:r>
              <a:r>
                <a:rPr lang="en-US" sz="88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8800" b="1" dirty="0" err="1">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biệt</a:t>
              </a:r>
              <a:r>
                <a:rPr lang="en-US" sz="88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8800" b="1" dirty="0" err="1">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và</a:t>
              </a:r>
              <a:r>
                <a:rPr lang="en-US" sz="88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8800" b="1" dirty="0" err="1">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hẹn</a:t>
              </a:r>
              <a:r>
                <a:rPr lang="en-US" sz="88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8800" b="1" dirty="0" err="1">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gặp</a:t>
              </a:r>
              <a:r>
                <a:rPr lang="en-US" sz="88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 </a:t>
              </a:r>
              <a:r>
                <a:rPr lang="en-US" sz="8800" b="1" dirty="0" err="1">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lại</a:t>
              </a:r>
              <a:r>
                <a:rPr lang="en-US" sz="8800" b="1" dirty="0">
                  <a:ln w="9525">
                    <a:solidFill>
                      <a:schemeClr val="bg1"/>
                    </a:solidFill>
                    <a:prstDash val="solid"/>
                  </a:ln>
                  <a:solidFill>
                    <a:srgbClr val="C00000"/>
                  </a:solidFill>
                  <a:effectLst>
                    <a:glow rad="63500">
                      <a:schemeClr val="accent2">
                        <a:satMod val="175000"/>
                        <a:alpha val="40000"/>
                      </a:schemeClr>
                    </a:glow>
                    <a:outerShdw blurRad="12700" dist="38100" dir="2700000" algn="tl" rotWithShape="0">
                      <a:srgbClr val="FF99CC"/>
                    </a:outerShdw>
                  </a:effectLst>
                  <a:latin typeface="#9Slide05 SVNClementine" panose="020F0502020204030203" pitchFamily="34" charset="0"/>
                </a:rPr>
                <a:t>!</a:t>
              </a:r>
            </a:p>
          </p:txBody>
        </p:sp>
      </p:grpSp>
      <p:pic>
        <p:nvPicPr>
          <p:cNvPr id="12" name="Picture 11" descr="Logo&#10;&#10;Description automatically generated">
            <a:extLst>
              <a:ext uri="{FF2B5EF4-FFF2-40B4-BE49-F238E27FC236}">
                <a16:creationId xmlns:a16="http://schemas.microsoft.com/office/drawing/2014/main" id="{FED892B6-1E32-42D8-85C0-6DAC34D157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 b="-5"/>
          <a:stretch/>
        </p:blipFill>
        <p:spPr>
          <a:xfrm>
            <a:off x="10155956" y="-219897"/>
            <a:ext cx="2294173" cy="2294173"/>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816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840" y="2823210"/>
            <a:ext cx="10058400" cy="3866197"/>
          </a:xfrm>
          <a:prstGeom prst="rect">
            <a:avLst/>
          </a:prstGeom>
        </p:spPr>
      </p:pic>
      <p:grpSp>
        <p:nvGrpSpPr>
          <p:cNvPr id="8" name="Group 7">
            <a:extLst>
              <a:ext uri="{FF2B5EF4-FFF2-40B4-BE49-F238E27FC236}">
                <a16:creationId xmlns:a16="http://schemas.microsoft.com/office/drawing/2014/main" id="{82A28020-AC94-A1BA-9B14-41CA9A688775}"/>
              </a:ext>
            </a:extLst>
          </p:cNvPr>
          <p:cNvGrpSpPr/>
          <p:nvPr/>
        </p:nvGrpSpPr>
        <p:grpSpPr>
          <a:xfrm>
            <a:off x="2989483" y="972178"/>
            <a:ext cx="6565997" cy="1569660"/>
            <a:chOff x="5354656" y="246554"/>
            <a:chExt cx="7053475" cy="1569660"/>
          </a:xfrm>
        </p:grpSpPr>
        <p:sp>
          <p:nvSpPr>
            <p:cNvPr id="9" name="TextBox 8">
              <a:extLst>
                <a:ext uri="{FF2B5EF4-FFF2-40B4-BE49-F238E27FC236}">
                  <a16:creationId xmlns:a16="http://schemas.microsoft.com/office/drawing/2014/main" id="{425B961B-D242-629D-48FA-536ADECF216E}"/>
                </a:ext>
              </a:extLst>
            </p:cNvPr>
            <p:cNvSpPr txBox="1"/>
            <p:nvPr/>
          </p:nvSpPr>
          <p:spPr>
            <a:xfrm>
              <a:off x="5354656" y="246554"/>
              <a:ext cx="70534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ln w="190500">
                    <a:solidFill>
                      <a:prstClr val="white"/>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KHỞI ĐỘNG</a:t>
              </a:r>
              <a:endParaRPr kumimoji="0" lang="en-US" sz="9600" b="1" i="0" u="none" strike="noStrike" kern="1200" cap="none" spc="0" normalizeH="0" baseline="0" noProof="0" dirty="0">
                <a:ln w="1905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ndParaRPr>
            </a:p>
          </p:txBody>
        </p:sp>
        <p:sp>
          <p:nvSpPr>
            <p:cNvPr id="10" name="TextBox 9">
              <a:extLst>
                <a:ext uri="{FF2B5EF4-FFF2-40B4-BE49-F238E27FC236}">
                  <a16:creationId xmlns:a16="http://schemas.microsoft.com/office/drawing/2014/main" id="{AA7E427E-D8AF-EADF-7DEA-104247B5246C}"/>
                </a:ext>
              </a:extLst>
            </p:cNvPr>
            <p:cNvSpPr txBox="1"/>
            <p:nvPr/>
          </p:nvSpPr>
          <p:spPr>
            <a:xfrm>
              <a:off x="5354656" y="246554"/>
              <a:ext cx="70534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K</a:t>
              </a:r>
              <a:r>
                <a:rPr lang="vi-VN" sz="9600" b="1"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SVN-Poky's" panose="020B0606040200020203" pitchFamily="34" charset="0"/>
                </a:rPr>
                <a:t>H</a:t>
              </a:r>
              <a:r>
                <a:rPr lang="vi-VN" sz="96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Ở</a:t>
              </a:r>
              <a:r>
                <a:rPr lang="vi-VN" sz="9600" b="1"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SVN-Poky's" panose="020B0606040200020203" pitchFamily="34" charset="0"/>
                </a:rPr>
                <a:t>I</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rPr>
                <a:t> </a:t>
              </a:r>
              <a:r>
                <a:rPr lang="vi-VN" sz="9600" b="1"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latin typeface="SVN-Poky's" panose="020B0606040200020203" pitchFamily="34" charset="0"/>
                </a:rPr>
                <a:t>Đ</a:t>
              </a:r>
              <a:r>
                <a:rPr lang="vi-VN" sz="9600" b="1"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SVN-Poky's" panose="020B0606040200020203" pitchFamily="34" charset="0"/>
                </a:rPr>
                <a:t>Ộ</a:t>
              </a:r>
              <a:r>
                <a:rPr lang="vi-VN" sz="9600" b="1"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N</a:t>
              </a:r>
              <a:r>
                <a:rPr lang="vi-VN" sz="9600" b="1"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SVN-Poky's" panose="020B0606040200020203" pitchFamily="34" charset="0"/>
                </a:rPr>
                <a:t>G</a:t>
              </a:r>
              <a:r>
                <a:rPr kumimoji="0" lang="en-US" sz="96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rPr>
                <a:t> </a:t>
              </a:r>
            </a:p>
          </p:txBody>
        </p:sp>
      </p:grpSp>
    </p:spTree>
    <p:extLst>
      <p:ext uri="{BB962C8B-B14F-4D97-AF65-F5344CB8AC3E}">
        <p14:creationId xmlns:p14="http://schemas.microsoft.com/office/powerpoint/2010/main" val="384702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8030" b="4912"/>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DB5E28AC-7320-4679-9333-17975B8B63F0}"/>
              </a:ext>
            </a:extLst>
          </p:cNvPr>
          <p:cNvGrpSpPr/>
          <p:nvPr/>
        </p:nvGrpSpPr>
        <p:grpSpPr>
          <a:xfrm>
            <a:off x="1478280" y="674908"/>
            <a:ext cx="9593897" cy="2554545"/>
            <a:chOff x="4149463" y="8204395"/>
            <a:chExt cx="7193902" cy="1730874"/>
          </a:xfrm>
        </p:grpSpPr>
        <p:sp>
          <p:nvSpPr>
            <p:cNvPr id="4" name="TextBox 3">
              <a:extLst>
                <a:ext uri="{FF2B5EF4-FFF2-40B4-BE49-F238E27FC236}">
                  <a16:creationId xmlns:a16="http://schemas.microsoft.com/office/drawing/2014/main" id="{4C0B3B9C-47F7-4560-96D6-64BEE20CE7CE}"/>
                </a:ext>
              </a:extLst>
            </p:cNvPr>
            <p:cNvSpPr txBox="1"/>
            <p:nvPr/>
          </p:nvSpPr>
          <p:spPr>
            <a:xfrm>
              <a:off x="4149463" y="8204395"/>
              <a:ext cx="7193902" cy="1730874"/>
            </a:xfrm>
            <a:prstGeom prst="rect">
              <a:avLst/>
            </a:prstGeom>
            <a:noFill/>
          </p:spPr>
          <p:txBody>
            <a:bodyPr wrap="square" rtlCol="0">
              <a:spAutoFit/>
            </a:bodyPr>
            <a:lstStyle/>
            <a:p>
              <a:pPr algn="ctr"/>
              <a:r>
                <a:rPr lang="vi-VN" sz="8000" b="1" dirty="0">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rPr>
                <a:t>TRÒ CHƠI ÂM NHẠC</a:t>
              </a:r>
              <a:endParaRPr lang="en-US" sz="8000" b="1" dirty="0">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5" name="TextBox 4">
              <a:extLst>
                <a:ext uri="{FF2B5EF4-FFF2-40B4-BE49-F238E27FC236}">
                  <a16:creationId xmlns:a16="http://schemas.microsoft.com/office/drawing/2014/main" id="{203B43CE-9D64-4297-9626-DECE4F6D3C04}"/>
                </a:ext>
              </a:extLst>
            </p:cNvPr>
            <p:cNvSpPr txBox="1"/>
            <p:nvPr/>
          </p:nvSpPr>
          <p:spPr>
            <a:xfrm>
              <a:off x="4149463" y="8204395"/>
              <a:ext cx="7193902" cy="1730874"/>
            </a:xfrm>
            <a:prstGeom prst="rect">
              <a:avLst/>
            </a:prstGeom>
            <a:noFill/>
          </p:spPr>
          <p:txBody>
            <a:bodyPr wrap="square" rtlCol="0">
              <a:spAutoFit/>
            </a:bodyPr>
            <a:lstStyle/>
            <a:p>
              <a:pPr algn="ctr"/>
              <a:r>
                <a:rPr lang="vi-VN"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vi-VN"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R</a:t>
              </a:r>
              <a:r>
                <a:rPr lang="vi-VN"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Ò </a:t>
              </a:r>
              <a:r>
                <a:rPr lang="vi-VN"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vi-VN"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vi-VN"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rPr>
                <a:t>Ơ</a:t>
              </a:r>
              <a:r>
                <a:rPr lang="vi-VN"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vi-VN"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Â</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Hole Hearted" panose="020B0A06020104020203" pitchFamily="34" charset="0"/>
                </a:rPr>
                <a:t>M </a:t>
              </a:r>
              <a:r>
                <a:rPr lang="vi-VN"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vi-VN"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vi-VN"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Ạ</a:t>
              </a:r>
              <a:r>
                <a:rPr lang="vi-VN" sz="8000" b="1" dirty="0">
                  <a:ln w="28575">
                    <a:solidFill>
                      <a:srgbClr val="002060"/>
                    </a:solidFill>
                    <a:prstDash val="solid"/>
                  </a:ln>
                  <a:solidFill>
                    <a:srgbClr val="FFCCCC"/>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 </a:t>
              </a:r>
              <a:endPar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spTree>
    <p:extLst>
      <p:ext uri="{BB962C8B-B14F-4D97-AF65-F5344CB8AC3E}">
        <p14:creationId xmlns:p14="http://schemas.microsoft.com/office/powerpoint/2010/main" val="34640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8030" b="4912"/>
          <a:stretch/>
        </p:blipFill>
        <p:spPr>
          <a:xfrm>
            <a:off x="0" y="0"/>
            <a:ext cx="12192000" cy="6858000"/>
          </a:xfrm>
          <a:prstGeom prst="rect">
            <a:avLst/>
          </a:prstGeom>
        </p:spPr>
      </p:pic>
      <p:sp>
        <p:nvSpPr>
          <p:cNvPr id="6" name="Hình chữ nhật: Góc Tròn 1">
            <a:extLst>
              <a:ext uri="{FF2B5EF4-FFF2-40B4-BE49-F238E27FC236}">
                <a16:creationId xmlns:a16="http://schemas.microsoft.com/office/drawing/2014/main" id="{6A851486-12CD-20DC-8C03-541F7D51A7B8}"/>
              </a:ext>
            </a:extLst>
          </p:cNvPr>
          <p:cNvSpPr/>
          <p:nvPr/>
        </p:nvSpPr>
        <p:spPr>
          <a:xfrm>
            <a:off x="1661160" y="1015662"/>
            <a:ext cx="9235440" cy="5247250"/>
          </a:xfrm>
          <a:custGeom>
            <a:avLst/>
            <a:gdLst>
              <a:gd name="connsiteX0" fmla="*/ 0 w 9235440"/>
              <a:gd name="connsiteY0" fmla="*/ 874559 h 5247250"/>
              <a:gd name="connsiteX1" fmla="*/ 874559 w 9235440"/>
              <a:gd name="connsiteY1" fmla="*/ 0 h 5247250"/>
              <a:gd name="connsiteX2" fmla="*/ 8360881 w 9235440"/>
              <a:gd name="connsiteY2" fmla="*/ 0 h 5247250"/>
              <a:gd name="connsiteX3" fmla="*/ 9235440 w 9235440"/>
              <a:gd name="connsiteY3" fmla="*/ 874559 h 5247250"/>
              <a:gd name="connsiteX4" fmla="*/ 9235440 w 9235440"/>
              <a:gd name="connsiteY4" fmla="*/ 4372691 h 5247250"/>
              <a:gd name="connsiteX5" fmla="*/ 8360881 w 9235440"/>
              <a:gd name="connsiteY5" fmla="*/ 5247250 h 5247250"/>
              <a:gd name="connsiteX6" fmla="*/ 874559 w 9235440"/>
              <a:gd name="connsiteY6" fmla="*/ 5247250 h 5247250"/>
              <a:gd name="connsiteX7" fmla="*/ 0 w 9235440"/>
              <a:gd name="connsiteY7" fmla="*/ 4372691 h 5247250"/>
              <a:gd name="connsiteX8" fmla="*/ 0 w 9235440"/>
              <a:gd name="connsiteY8" fmla="*/ 874559 h 52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5440" h="5247250" fill="none" extrusionOk="0">
                <a:moveTo>
                  <a:pt x="0" y="874559"/>
                </a:moveTo>
                <a:cubicBezTo>
                  <a:pt x="2327" y="454542"/>
                  <a:pt x="406017" y="24275"/>
                  <a:pt x="874559" y="0"/>
                </a:cubicBezTo>
                <a:cubicBezTo>
                  <a:pt x="2367035" y="72427"/>
                  <a:pt x="7494843" y="61419"/>
                  <a:pt x="8360881" y="0"/>
                </a:cubicBezTo>
                <a:cubicBezTo>
                  <a:pt x="8838127" y="-39648"/>
                  <a:pt x="9172043" y="372377"/>
                  <a:pt x="9235440" y="874559"/>
                </a:cubicBezTo>
                <a:cubicBezTo>
                  <a:pt x="9336316" y="2445017"/>
                  <a:pt x="9128127" y="4018458"/>
                  <a:pt x="9235440" y="4372691"/>
                </a:cubicBezTo>
                <a:cubicBezTo>
                  <a:pt x="9239175" y="4836740"/>
                  <a:pt x="8827780" y="5229193"/>
                  <a:pt x="8360881" y="5247250"/>
                </a:cubicBezTo>
                <a:cubicBezTo>
                  <a:pt x="6588536" y="5277077"/>
                  <a:pt x="3567962" y="5167944"/>
                  <a:pt x="874559" y="5247250"/>
                </a:cubicBezTo>
                <a:cubicBezTo>
                  <a:pt x="480160" y="5237234"/>
                  <a:pt x="-54583" y="4866490"/>
                  <a:pt x="0" y="4372691"/>
                </a:cubicBezTo>
                <a:cubicBezTo>
                  <a:pt x="50037" y="3247220"/>
                  <a:pt x="770" y="1910805"/>
                  <a:pt x="0" y="874559"/>
                </a:cubicBezTo>
                <a:close/>
              </a:path>
              <a:path w="9235440" h="5247250" stroke="0" extrusionOk="0">
                <a:moveTo>
                  <a:pt x="0" y="874559"/>
                </a:moveTo>
                <a:cubicBezTo>
                  <a:pt x="46444" y="404213"/>
                  <a:pt x="429660" y="79395"/>
                  <a:pt x="874559" y="0"/>
                </a:cubicBezTo>
                <a:cubicBezTo>
                  <a:pt x="4415078" y="123000"/>
                  <a:pt x="5615101" y="-96860"/>
                  <a:pt x="8360881" y="0"/>
                </a:cubicBezTo>
                <a:cubicBezTo>
                  <a:pt x="8797407" y="-35425"/>
                  <a:pt x="9252227" y="357710"/>
                  <a:pt x="9235440" y="874559"/>
                </a:cubicBezTo>
                <a:cubicBezTo>
                  <a:pt x="9238613" y="1605910"/>
                  <a:pt x="9329707" y="2764522"/>
                  <a:pt x="9235440" y="4372691"/>
                </a:cubicBezTo>
                <a:cubicBezTo>
                  <a:pt x="9223078" y="4860176"/>
                  <a:pt x="8803531" y="5240645"/>
                  <a:pt x="8360881" y="5247250"/>
                </a:cubicBezTo>
                <a:cubicBezTo>
                  <a:pt x="6127963" y="5086543"/>
                  <a:pt x="4175386" y="5286917"/>
                  <a:pt x="874559" y="5247250"/>
                </a:cubicBezTo>
                <a:cubicBezTo>
                  <a:pt x="380002" y="5244917"/>
                  <a:pt x="-11021" y="4850704"/>
                  <a:pt x="0" y="4372691"/>
                </a:cubicBezTo>
                <a:cubicBezTo>
                  <a:pt x="32216" y="3801307"/>
                  <a:pt x="57206" y="2488866"/>
                  <a:pt x="0" y="874559"/>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6F1B4E9-9787-3A8F-8996-B7FB5C18D98F}"/>
              </a:ext>
            </a:extLst>
          </p:cNvPr>
          <p:cNvGrpSpPr/>
          <p:nvPr/>
        </p:nvGrpSpPr>
        <p:grpSpPr>
          <a:xfrm>
            <a:off x="4190999" y="1308501"/>
            <a:ext cx="4450199" cy="2800768"/>
            <a:chOff x="2941085" y="292594"/>
            <a:chExt cx="6309827" cy="2800768"/>
          </a:xfrm>
        </p:grpSpPr>
        <p:sp>
          <p:nvSpPr>
            <p:cNvPr id="8" name="TextBox 7">
              <a:extLst>
                <a:ext uri="{FF2B5EF4-FFF2-40B4-BE49-F238E27FC236}">
                  <a16:creationId xmlns:a16="http://schemas.microsoft.com/office/drawing/2014/main" id="{85B87CC5-7034-7D81-AAD3-05F27FA76D3F}"/>
                </a:ext>
              </a:extLst>
            </p:cNvPr>
            <p:cNvSpPr txBox="1"/>
            <p:nvPr/>
          </p:nvSpPr>
          <p:spPr>
            <a:xfrm>
              <a:off x="2941085" y="292595"/>
              <a:ext cx="6309827" cy="2800767"/>
            </a:xfrm>
            <a:prstGeom prst="rect">
              <a:avLst/>
            </a:prstGeom>
            <a:noFill/>
          </p:spPr>
          <p:txBody>
            <a:bodyPr wrap="square" rtlCol="0">
              <a:spAutoFit/>
            </a:bodyPr>
            <a:lstStyle/>
            <a:p>
              <a:pPr algn="ctr"/>
              <a:r>
                <a:rPr lang="vi-VN" sz="88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Luật chơi</a:t>
              </a:r>
              <a:endParaRPr lang="en-US" sz="88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9" name="TextBox 8">
              <a:extLst>
                <a:ext uri="{FF2B5EF4-FFF2-40B4-BE49-F238E27FC236}">
                  <a16:creationId xmlns:a16="http://schemas.microsoft.com/office/drawing/2014/main" id="{664B3B1A-5D9F-4567-F89F-C652F35A3CEB}"/>
                </a:ext>
              </a:extLst>
            </p:cNvPr>
            <p:cNvSpPr txBox="1"/>
            <p:nvPr/>
          </p:nvSpPr>
          <p:spPr>
            <a:xfrm>
              <a:off x="2941085" y="292594"/>
              <a:ext cx="6309827" cy="2800767"/>
            </a:xfrm>
            <a:prstGeom prst="rect">
              <a:avLst/>
            </a:prstGeom>
            <a:noFill/>
          </p:spPr>
          <p:txBody>
            <a:bodyPr wrap="square" rtlCol="0">
              <a:spAutoFit/>
            </a:bodyPr>
            <a:lstStyle/>
            <a:p>
              <a:pPr algn="ctr"/>
              <a:r>
                <a:rPr lang="vi-VN" sz="88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Luật chơi</a:t>
              </a:r>
              <a:endParaRPr lang="en-US" sz="88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sp>
        <p:nvSpPr>
          <p:cNvPr id="10" name="TextBox 9"/>
          <p:cNvSpPr txBox="1"/>
          <p:nvPr/>
        </p:nvSpPr>
        <p:spPr>
          <a:xfrm>
            <a:off x="2514659" y="2416165"/>
            <a:ext cx="7802880" cy="2862322"/>
          </a:xfrm>
          <a:prstGeom prst="rect">
            <a:avLst/>
          </a:prstGeom>
          <a:noFill/>
        </p:spPr>
        <p:txBody>
          <a:bodyPr wrap="square" rtlCol="0">
            <a:spAutoFit/>
          </a:bodyPr>
          <a:lstStyle/>
          <a:p>
            <a:pPr algn="just"/>
            <a:r>
              <a:rPr lang="vi-VN" sz="6000" dirty="0">
                <a:latin typeface="Calibri" panose="020F0502020204030204" pitchFamily="34" charset="0"/>
                <a:cs typeface="Calibri" panose="020F0502020204030204" pitchFamily="34" charset="0"/>
              </a:rPr>
              <a:t>Lắng nghe âm thanh, đoán xem âm thanh phát ra từ vật dụng gì?</a:t>
            </a:r>
            <a:endParaRPr lang="en-US" sz="6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63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2076_birds-chirping-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942563" y="1896189"/>
            <a:ext cx="1387475" cy="1387475"/>
          </a:xfrm>
          <a:prstGeom prst="rect">
            <a:avLst/>
          </a:prstGeom>
        </p:spPr>
      </p:pic>
      <p:pic>
        <p:nvPicPr>
          <p:cNvPr id="4" name="1819_applause-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727988" y="2040971"/>
            <a:ext cx="1387475" cy="1387475"/>
          </a:xfrm>
          <a:prstGeom prst="rect">
            <a:avLst/>
          </a:prstGeom>
        </p:spPr>
      </p:pic>
      <p:pic>
        <p:nvPicPr>
          <p:cNvPr id="5" name="Happy New Year – Cồng Chiêng Tây Nguyên-tainhacchuong24h.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399263" y="4362212"/>
            <a:ext cx="1432401" cy="1432401"/>
          </a:xfrm>
          <a:prstGeom prst="rect">
            <a:avLst/>
          </a:prstGeom>
        </p:spPr>
      </p:pic>
      <p:pic>
        <p:nvPicPr>
          <p:cNvPr id="6" name="Đàn Tranh-tainhacchuong24h.c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3987659" y="4129407"/>
            <a:ext cx="1417954" cy="1417954"/>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46796" y="1118315"/>
            <a:ext cx="2818766" cy="2818766"/>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68568" y="3541716"/>
            <a:ext cx="2818766" cy="2818766"/>
          </a:xfrm>
          <a:prstGeom prst="rect">
            <a:avLst/>
          </a:prstGeom>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33702" y="1310641"/>
            <a:ext cx="2818766" cy="2818766"/>
          </a:xfrm>
          <a:prstGeom prst="rect">
            <a:avLst/>
          </a:prstGeom>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33087" y="3669030"/>
            <a:ext cx="2818766" cy="2818766"/>
          </a:xfrm>
          <a:prstGeom prst="rect">
            <a:avLst/>
          </a:prstGeom>
        </p:spPr>
      </p:pic>
      <p:grpSp>
        <p:nvGrpSpPr>
          <p:cNvPr id="12" name="Group 11">
            <a:extLst>
              <a:ext uri="{FF2B5EF4-FFF2-40B4-BE49-F238E27FC236}">
                <a16:creationId xmlns:a16="http://schemas.microsoft.com/office/drawing/2014/main" id="{56F1B4E9-9787-3A8F-8996-B7FB5C18D98F}"/>
              </a:ext>
            </a:extLst>
          </p:cNvPr>
          <p:cNvGrpSpPr/>
          <p:nvPr/>
        </p:nvGrpSpPr>
        <p:grpSpPr>
          <a:xfrm>
            <a:off x="2167579" y="298877"/>
            <a:ext cx="8256581" cy="1446550"/>
            <a:chOff x="2941085" y="292595"/>
            <a:chExt cx="11706802" cy="1446550"/>
          </a:xfrm>
        </p:grpSpPr>
        <p:sp>
          <p:nvSpPr>
            <p:cNvPr id="13" name="TextBox 12">
              <a:extLst>
                <a:ext uri="{FF2B5EF4-FFF2-40B4-BE49-F238E27FC236}">
                  <a16:creationId xmlns:a16="http://schemas.microsoft.com/office/drawing/2014/main" id="{85B87CC5-7034-7D81-AAD3-05F27FA76D3F}"/>
                </a:ext>
              </a:extLst>
            </p:cNvPr>
            <p:cNvSpPr txBox="1"/>
            <p:nvPr/>
          </p:nvSpPr>
          <p:spPr>
            <a:xfrm>
              <a:off x="2941085" y="292595"/>
              <a:ext cx="11706802" cy="1446550"/>
            </a:xfrm>
            <a:prstGeom prst="rect">
              <a:avLst/>
            </a:prstGeom>
            <a:noFill/>
          </p:spPr>
          <p:txBody>
            <a:bodyPr wrap="square" rtlCol="0">
              <a:spAutoFit/>
            </a:bodyPr>
            <a:lstStyle/>
            <a:p>
              <a:pPr algn="ctr"/>
              <a:r>
                <a:rPr lang="vi-VN" sz="88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Âm thanh gì đây?</a:t>
              </a:r>
              <a:endParaRPr lang="en-US" sz="88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14" name="TextBox 13">
              <a:extLst>
                <a:ext uri="{FF2B5EF4-FFF2-40B4-BE49-F238E27FC236}">
                  <a16:creationId xmlns:a16="http://schemas.microsoft.com/office/drawing/2014/main" id="{664B3B1A-5D9F-4567-F89F-C652F35A3CEB}"/>
                </a:ext>
              </a:extLst>
            </p:cNvPr>
            <p:cNvSpPr txBox="1"/>
            <p:nvPr/>
          </p:nvSpPr>
          <p:spPr>
            <a:xfrm>
              <a:off x="3237420" y="292595"/>
              <a:ext cx="11114130" cy="1446550"/>
            </a:xfrm>
            <a:prstGeom prst="rect">
              <a:avLst/>
            </a:prstGeom>
            <a:noFill/>
          </p:spPr>
          <p:txBody>
            <a:bodyPr wrap="square" rtlCol="0">
              <a:spAutoFit/>
            </a:bodyPr>
            <a:lstStyle/>
            <a:p>
              <a:pPr algn="ctr"/>
              <a:r>
                <a:rPr lang="vi-VN" sz="88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Âm thanh gì đây?</a:t>
              </a:r>
              <a:endParaRPr lang="en-US" sz="88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spTree>
    <p:extLst>
      <p:ext uri="{BB962C8B-B14F-4D97-AF65-F5344CB8AC3E}">
        <p14:creationId xmlns:p14="http://schemas.microsoft.com/office/powerpoint/2010/main" val="3520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
                </p:tgtEl>
              </p:cMediaNode>
            </p:audio>
            <p:audio>
              <p:cMediaNode vol="80000">
                <p:cTn id="9" fill="hold" display="0">
                  <p:stCondLst>
                    <p:cond delay="indefinite"/>
                  </p:stCondLst>
                  <p:endCondLst>
                    <p:cond evt="onStopAudio" delay="0">
                      <p:tgtEl>
                        <p:sldTgt/>
                      </p:tgtEl>
                    </p:cond>
                  </p:endCondLst>
                </p:cTn>
                <p:tgtEl>
                  <p:spTgt spid="4"/>
                </p:tgtEl>
              </p:cMediaNode>
            </p:audio>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5583" fill="hold"/>
                                        <p:tgtEl>
                                          <p:spTgt spid="5"/>
                                        </p:tgtEl>
                                      </p:cBhvr>
                                    </p:cmd>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6006" fill="hold"/>
                                        <p:tgtEl>
                                          <p:spTgt spid="6"/>
                                        </p:tgtEl>
                                      </p:cBhvr>
                                    </p:cmd>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0055" fill="hold"/>
                                        <p:tgtEl>
                                          <p:spTgt spid="3"/>
                                        </p:tgtEl>
                                      </p:cBhvr>
                                    </p:cmd>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7105" fill="hold"/>
                                        <p:tgtEl>
                                          <p:spTgt spid="4"/>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Hình chữ nhật: Góc Tròn 1">
            <a:extLst>
              <a:ext uri="{FF2B5EF4-FFF2-40B4-BE49-F238E27FC236}">
                <a16:creationId xmlns:a16="http://schemas.microsoft.com/office/drawing/2014/main" id="{6A851486-12CD-20DC-8C03-541F7D51A7B8}"/>
              </a:ext>
            </a:extLst>
          </p:cNvPr>
          <p:cNvSpPr/>
          <p:nvPr/>
        </p:nvSpPr>
        <p:spPr>
          <a:xfrm>
            <a:off x="1763710" y="805376"/>
            <a:ext cx="9235440" cy="3980269"/>
          </a:xfrm>
          <a:custGeom>
            <a:avLst/>
            <a:gdLst>
              <a:gd name="connsiteX0" fmla="*/ 0 w 9235440"/>
              <a:gd name="connsiteY0" fmla="*/ 663391 h 3980269"/>
              <a:gd name="connsiteX1" fmla="*/ 663391 w 9235440"/>
              <a:gd name="connsiteY1" fmla="*/ 0 h 3980269"/>
              <a:gd name="connsiteX2" fmla="*/ 8572049 w 9235440"/>
              <a:gd name="connsiteY2" fmla="*/ 0 h 3980269"/>
              <a:gd name="connsiteX3" fmla="*/ 9235440 w 9235440"/>
              <a:gd name="connsiteY3" fmla="*/ 663391 h 3980269"/>
              <a:gd name="connsiteX4" fmla="*/ 9235440 w 9235440"/>
              <a:gd name="connsiteY4" fmla="*/ 3316878 h 3980269"/>
              <a:gd name="connsiteX5" fmla="*/ 8572049 w 9235440"/>
              <a:gd name="connsiteY5" fmla="*/ 3980269 h 3980269"/>
              <a:gd name="connsiteX6" fmla="*/ 663391 w 9235440"/>
              <a:gd name="connsiteY6" fmla="*/ 3980269 h 3980269"/>
              <a:gd name="connsiteX7" fmla="*/ 0 w 9235440"/>
              <a:gd name="connsiteY7" fmla="*/ 3316878 h 3980269"/>
              <a:gd name="connsiteX8" fmla="*/ 0 w 9235440"/>
              <a:gd name="connsiteY8" fmla="*/ 663391 h 398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5440" h="3980269" fill="none" extrusionOk="0">
                <a:moveTo>
                  <a:pt x="0" y="663391"/>
                </a:moveTo>
                <a:cubicBezTo>
                  <a:pt x="1363" y="333899"/>
                  <a:pt x="331096" y="57208"/>
                  <a:pt x="663391" y="0"/>
                </a:cubicBezTo>
                <a:cubicBezTo>
                  <a:pt x="3686064" y="72427"/>
                  <a:pt x="7212346" y="61419"/>
                  <a:pt x="8572049" y="0"/>
                </a:cubicBezTo>
                <a:cubicBezTo>
                  <a:pt x="8930088" y="-57422"/>
                  <a:pt x="9208678" y="288915"/>
                  <a:pt x="9235440" y="663391"/>
                </a:cubicBezTo>
                <a:cubicBezTo>
                  <a:pt x="9336316" y="1538889"/>
                  <a:pt x="9128127" y="2464556"/>
                  <a:pt x="9235440" y="3316878"/>
                </a:cubicBezTo>
                <a:cubicBezTo>
                  <a:pt x="9238654" y="3666949"/>
                  <a:pt x="8913609" y="3952444"/>
                  <a:pt x="8572049" y="3980269"/>
                </a:cubicBezTo>
                <a:cubicBezTo>
                  <a:pt x="6403816" y="4010096"/>
                  <a:pt x="3417631" y="3900963"/>
                  <a:pt x="663391" y="3980269"/>
                </a:cubicBezTo>
                <a:cubicBezTo>
                  <a:pt x="302981" y="3979594"/>
                  <a:pt x="-24921" y="3688187"/>
                  <a:pt x="0" y="3316878"/>
                </a:cubicBezTo>
                <a:cubicBezTo>
                  <a:pt x="50037" y="2077743"/>
                  <a:pt x="770" y="1315814"/>
                  <a:pt x="0" y="663391"/>
                </a:cubicBezTo>
                <a:close/>
              </a:path>
              <a:path w="9235440" h="3980269" stroke="0" extrusionOk="0">
                <a:moveTo>
                  <a:pt x="0" y="663391"/>
                </a:moveTo>
                <a:cubicBezTo>
                  <a:pt x="19127" y="302224"/>
                  <a:pt x="323233" y="54636"/>
                  <a:pt x="663391" y="0"/>
                </a:cubicBezTo>
                <a:cubicBezTo>
                  <a:pt x="2387866" y="123000"/>
                  <a:pt x="6508005" y="-96860"/>
                  <a:pt x="8572049" y="0"/>
                </a:cubicBezTo>
                <a:cubicBezTo>
                  <a:pt x="8923724" y="-11208"/>
                  <a:pt x="9267519" y="232337"/>
                  <a:pt x="9235440" y="663391"/>
                </a:cubicBezTo>
                <a:cubicBezTo>
                  <a:pt x="9238613" y="1648766"/>
                  <a:pt x="9329707" y="2520440"/>
                  <a:pt x="9235440" y="3316878"/>
                </a:cubicBezTo>
                <a:cubicBezTo>
                  <a:pt x="9203923" y="3694677"/>
                  <a:pt x="8880724" y="3970825"/>
                  <a:pt x="8572049" y="3980269"/>
                </a:cubicBezTo>
                <a:cubicBezTo>
                  <a:pt x="6118881" y="3819562"/>
                  <a:pt x="1733949" y="4019936"/>
                  <a:pt x="663391" y="3980269"/>
                </a:cubicBezTo>
                <a:cubicBezTo>
                  <a:pt x="241184" y="3968994"/>
                  <a:pt x="-14123" y="3676861"/>
                  <a:pt x="0" y="3316878"/>
                </a:cubicBezTo>
                <a:cubicBezTo>
                  <a:pt x="32216" y="2294603"/>
                  <a:pt x="57206" y="1108853"/>
                  <a:pt x="0" y="66339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287" y="2407921"/>
            <a:ext cx="2418427" cy="4450080"/>
          </a:xfrm>
          <a:prstGeom prst="rect">
            <a:avLst/>
          </a:prstGeom>
        </p:spPr>
      </p:pic>
      <p:sp>
        <p:nvSpPr>
          <p:cNvPr id="5" name="TextBox 4"/>
          <p:cNvSpPr txBox="1"/>
          <p:nvPr/>
        </p:nvSpPr>
        <p:spPr>
          <a:xfrm>
            <a:off x="2701714" y="1364349"/>
            <a:ext cx="7798153" cy="2862322"/>
          </a:xfrm>
          <a:prstGeom prst="rect">
            <a:avLst/>
          </a:prstGeom>
          <a:noFill/>
        </p:spPr>
        <p:txBody>
          <a:bodyPr wrap="square" rtlCol="0">
            <a:spAutoFit/>
          </a:bodyPr>
          <a:lstStyle/>
          <a:p>
            <a:pPr algn="just"/>
            <a:r>
              <a:rPr lang="vi-VN" sz="6000" dirty="0">
                <a:solidFill>
                  <a:srgbClr val="002060"/>
                </a:solidFill>
                <a:latin typeface="#9Slide05 Phobia" panose="02000506000000020003" pitchFamily="2" charset="0"/>
              </a:rPr>
              <a:t>Đọc tên bài kết hợp với quan sát tranh minh họa và nội dung khởi động, nêu phỏng đoán về nội dung bài đọc.</a:t>
            </a:r>
            <a:endParaRPr lang="en-US" sz="6000" dirty="0">
              <a:solidFill>
                <a:srgbClr val="002060"/>
              </a:solidFill>
              <a:latin typeface="#9Slide05 Phobia" panose="02000506000000020003" pitchFamily="2" charset="0"/>
            </a:endParaRPr>
          </a:p>
        </p:txBody>
      </p:sp>
    </p:spTree>
    <p:extLst>
      <p:ext uri="{BB962C8B-B14F-4D97-AF65-F5344CB8AC3E}">
        <p14:creationId xmlns:p14="http://schemas.microsoft.com/office/powerpoint/2010/main" val="3295462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Hình chữ nhật: Góc Tròn 1">
            <a:extLst>
              <a:ext uri="{FF2B5EF4-FFF2-40B4-BE49-F238E27FC236}">
                <a16:creationId xmlns:a16="http://schemas.microsoft.com/office/drawing/2014/main" id="{6A851486-12CD-20DC-8C03-541F7D51A7B8}"/>
              </a:ext>
            </a:extLst>
          </p:cNvPr>
          <p:cNvSpPr/>
          <p:nvPr/>
        </p:nvSpPr>
        <p:spPr>
          <a:xfrm>
            <a:off x="1763710" y="805376"/>
            <a:ext cx="9235440" cy="3980269"/>
          </a:xfrm>
          <a:custGeom>
            <a:avLst/>
            <a:gdLst>
              <a:gd name="connsiteX0" fmla="*/ 0 w 9235440"/>
              <a:gd name="connsiteY0" fmla="*/ 663391 h 3980269"/>
              <a:gd name="connsiteX1" fmla="*/ 663391 w 9235440"/>
              <a:gd name="connsiteY1" fmla="*/ 0 h 3980269"/>
              <a:gd name="connsiteX2" fmla="*/ 8572049 w 9235440"/>
              <a:gd name="connsiteY2" fmla="*/ 0 h 3980269"/>
              <a:gd name="connsiteX3" fmla="*/ 9235440 w 9235440"/>
              <a:gd name="connsiteY3" fmla="*/ 663391 h 3980269"/>
              <a:gd name="connsiteX4" fmla="*/ 9235440 w 9235440"/>
              <a:gd name="connsiteY4" fmla="*/ 3316878 h 3980269"/>
              <a:gd name="connsiteX5" fmla="*/ 8572049 w 9235440"/>
              <a:gd name="connsiteY5" fmla="*/ 3980269 h 3980269"/>
              <a:gd name="connsiteX6" fmla="*/ 663391 w 9235440"/>
              <a:gd name="connsiteY6" fmla="*/ 3980269 h 3980269"/>
              <a:gd name="connsiteX7" fmla="*/ 0 w 9235440"/>
              <a:gd name="connsiteY7" fmla="*/ 3316878 h 3980269"/>
              <a:gd name="connsiteX8" fmla="*/ 0 w 9235440"/>
              <a:gd name="connsiteY8" fmla="*/ 663391 h 398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5440" h="3980269" fill="none" extrusionOk="0">
                <a:moveTo>
                  <a:pt x="0" y="663391"/>
                </a:moveTo>
                <a:cubicBezTo>
                  <a:pt x="1363" y="333899"/>
                  <a:pt x="331096" y="57208"/>
                  <a:pt x="663391" y="0"/>
                </a:cubicBezTo>
                <a:cubicBezTo>
                  <a:pt x="3686064" y="72427"/>
                  <a:pt x="7212346" y="61419"/>
                  <a:pt x="8572049" y="0"/>
                </a:cubicBezTo>
                <a:cubicBezTo>
                  <a:pt x="8930088" y="-57422"/>
                  <a:pt x="9208678" y="288915"/>
                  <a:pt x="9235440" y="663391"/>
                </a:cubicBezTo>
                <a:cubicBezTo>
                  <a:pt x="9336316" y="1538889"/>
                  <a:pt x="9128127" y="2464556"/>
                  <a:pt x="9235440" y="3316878"/>
                </a:cubicBezTo>
                <a:cubicBezTo>
                  <a:pt x="9238654" y="3666949"/>
                  <a:pt x="8913609" y="3952444"/>
                  <a:pt x="8572049" y="3980269"/>
                </a:cubicBezTo>
                <a:cubicBezTo>
                  <a:pt x="6403816" y="4010096"/>
                  <a:pt x="3417631" y="3900963"/>
                  <a:pt x="663391" y="3980269"/>
                </a:cubicBezTo>
                <a:cubicBezTo>
                  <a:pt x="302981" y="3979594"/>
                  <a:pt x="-24921" y="3688187"/>
                  <a:pt x="0" y="3316878"/>
                </a:cubicBezTo>
                <a:cubicBezTo>
                  <a:pt x="50037" y="2077743"/>
                  <a:pt x="770" y="1315814"/>
                  <a:pt x="0" y="663391"/>
                </a:cubicBezTo>
                <a:close/>
              </a:path>
              <a:path w="9235440" h="3980269" stroke="0" extrusionOk="0">
                <a:moveTo>
                  <a:pt x="0" y="663391"/>
                </a:moveTo>
                <a:cubicBezTo>
                  <a:pt x="19127" y="302224"/>
                  <a:pt x="323233" y="54636"/>
                  <a:pt x="663391" y="0"/>
                </a:cubicBezTo>
                <a:cubicBezTo>
                  <a:pt x="2387866" y="123000"/>
                  <a:pt x="6508005" y="-96860"/>
                  <a:pt x="8572049" y="0"/>
                </a:cubicBezTo>
                <a:cubicBezTo>
                  <a:pt x="8923724" y="-11208"/>
                  <a:pt x="9267519" y="232337"/>
                  <a:pt x="9235440" y="663391"/>
                </a:cubicBezTo>
                <a:cubicBezTo>
                  <a:pt x="9238613" y="1648766"/>
                  <a:pt x="9329707" y="2520440"/>
                  <a:pt x="9235440" y="3316878"/>
                </a:cubicBezTo>
                <a:cubicBezTo>
                  <a:pt x="9203923" y="3694677"/>
                  <a:pt x="8880724" y="3970825"/>
                  <a:pt x="8572049" y="3980269"/>
                </a:cubicBezTo>
                <a:cubicBezTo>
                  <a:pt x="6118881" y="3819562"/>
                  <a:pt x="1733949" y="4019936"/>
                  <a:pt x="663391" y="3980269"/>
                </a:cubicBezTo>
                <a:cubicBezTo>
                  <a:pt x="241184" y="3968994"/>
                  <a:pt x="-14123" y="3676861"/>
                  <a:pt x="0" y="3316878"/>
                </a:cubicBezTo>
                <a:cubicBezTo>
                  <a:pt x="32216" y="2294603"/>
                  <a:pt x="57206" y="1108853"/>
                  <a:pt x="0" y="66339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57352" y="1784533"/>
            <a:ext cx="7798153" cy="2308324"/>
          </a:xfrm>
          <a:prstGeom prst="rect">
            <a:avLst/>
          </a:prstGeom>
          <a:noFill/>
        </p:spPr>
        <p:txBody>
          <a:bodyPr wrap="square" rtlCol="0">
            <a:spAutoFit/>
          </a:bodyPr>
          <a:lstStyle/>
          <a:p>
            <a:pPr marL="857250" indent="-857250" algn="just">
              <a:buFontTx/>
              <a:buChar char="-"/>
            </a:pPr>
            <a:r>
              <a:rPr lang="vi-VN" sz="4800" dirty="0">
                <a:solidFill>
                  <a:srgbClr val="002060"/>
                </a:solidFill>
                <a:latin typeface="#9Slide05 Phobia" panose="02000506000000020003" pitchFamily="2" charset="0"/>
              </a:rPr>
              <a:t>Chúng ta đã được nghe những gì?</a:t>
            </a:r>
          </a:p>
          <a:p>
            <a:pPr marL="857250" indent="-857250" algn="just">
              <a:buFontTx/>
              <a:buChar char="-"/>
            </a:pPr>
            <a:r>
              <a:rPr lang="vi-VN" sz="4800" dirty="0">
                <a:solidFill>
                  <a:srgbClr val="002060"/>
                </a:solidFill>
                <a:latin typeface="#9Slide05 Phobia" panose="02000506000000020003" pitchFamily="2" charset="0"/>
              </a:rPr>
              <a:t>Tranh vẽ những gì? Không khí ra sao?</a:t>
            </a:r>
          </a:p>
          <a:p>
            <a:pPr marL="857250" indent="-857250" algn="just">
              <a:buFontTx/>
              <a:buChar char="-"/>
            </a:pPr>
            <a:r>
              <a:rPr lang="vi-VN" sz="4800" dirty="0">
                <a:solidFill>
                  <a:srgbClr val="002060"/>
                </a:solidFill>
                <a:latin typeface="#9Slide05 Phobia" panose="02000506000000020003" pitchFamily="2" charset="0"/>
              </a:rPr>
              <a:t>Nêu cảm xúc, suy nghĩ của bản thân.</a:t>
            </a:r>
            <a:endParaRPr lang="en-US" sz="4800" dirty="0">
              <a:solidFill>
                <a:srgbClr val="002060"/>
              </a:solidFill>
              <a:latin typeface="#9Slide05 Phobia" panose="02000506000000020003" pitchFamily="2" charset="0"/>
            </a:endParaRPr>
          </a:p>
        </p:txBody>
      </p:sp>
      <p:grpSp>
        <p:nvGrpSpPr>
          <p:cNvPr id="6" name="Group 5">
            <a:extLst>
              <a:ext uri="{FF2B5EF4-FFF2-40B4-BE49-F238E27FC236}">
                <a16:creationId xmlns:a16="http://schemas.microsoft.com/office/drawing/2014/main" id="{56F1B4E9-9787-3A8F-8996-B7FB5C18D98F}"/>
              </a:ext>
            </a:extLst>
          </p:cNvPr>
          <p:cNvGrpSpPr/>
          <p:nvPr/>
        </p:nvGrpSpPr>
        <p:grpSpPr>
          <a:xfrm>
            <a:off x="2586322" y="238387"/>
            <a:ext cx="2806073" cy="1446550"/>
            <a:chOff x="2941085" y="292595"/>
            <a:chExt cx="11706802" cy="1446550"/>
          </a:xfrm>
        </p:grpSpPr>
        <p:sp>
          <p:nvSpPr>
            <p:cNvPr id="7" name="TextBox 6">
              <a:extLst>
                <a:ext uri="{FF2B5EF4-FFF2-40B4-BE49-F238E27FC236}">
                  <a16:creationId xmlns:a16="http://schemas.microsoft.com/office/drawing/2014/main" id="{85B87CC5-7034-7D81-AAD3-05F27FA76D3F}"/>
                </a:ext>
              </a:extLst>
            </p:cNvPr>
            <p:cNvSpPr txBox="1"/>
            <p:nvPr/>
          </p:nvSpPr>
          <p:spPr>
            <a:xfrm>
              <a:off x="2941085" y="292595"/>
              <a:ext cx="11706802" cy="1446550"/>
            </a:xfrm>
            <a:prstGeom prst="rect">
              <a:avLst/>
            </a:prstGeom>
            <a:noFill/>
          </p:spPr>
          <p:txBody>
            <a:bodyPr wrap="square" rtlCol="0">
              <a:spAutoFit/>
            </a:bodyPr>
            <a:lstStyle/>
            <a:p>
              <a:pPr algn="ctr"/>
              <a:r>
                <a:rPr lang="vi-VN" sz="88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Gợi ý</a:t>
              </a:r>
              <a:endParaRPr lang="en-US" sz="8800" b="1" dirty="0">
                <a:ln w="190500">
                  <a:solidFill>
                    <a:schemeClr val="bg1"/>
                  </a:solidFill>
                  <a:prstDash val="solid"/>
                </a:ln>
                <a:solidFill>
                  <a:srgbClr val="0070C0"/>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8" name="TextBox 7">
              <a:extLst>
                <a:ext uri="{FF2B5EF4-FFF2-40B4-BE49-F238E27FC236}">
                  <a16:creationId xmlns:a16="http://schemas.microsoft.com/office/drawing/2014/main" id="{664B3B1A-5D9F-4567-F89F-C652F35A3CEB}"/>
                </a:ext>
              </a:extLst>
            </p:cNvPr>
            <p:cNvSpPr txBox="1"/>
            <p:nvPr/>
          </p:nvSpPr>
          <p:spPr>
            <a:xfrm>
              <a:off x="3237420" y="292595"/>
              <a:ext cx="11114130" cy="1446550"/>
            </a:xfrm>
            <a:prstGeom prst="rect">
              <a:avLst/>
            </a:prstGeom>
            <a:noFill/>
          </p:spPr>
          <p:txBody>
            <a:bodyPr wrap="square" rtlCol="0">
              <a:spAutoFit/>
            </a:bodyPr>
            <a:lstStyle/>
            <a:p>
              <a:pPr algn="ctr"/>
              <a:r>
                <a:rPr lang="vi-VN" sz="88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rPr>
                <a:t>Gợi ý</a:t>
              </a:r>
              <a:endParaRPr lang="en-US" sz="8800" b="1" dirty="0">
                <a:ln w="9525">
                  <a:solidFill>
                    <a:schemeClr val="bg1"/>
                  </a:solidFill>
                  <a:prstDash val="solid"/>
                </a:ln>
                <a:solidFill>
                  <a:srgbClr val="0070C0"/>
                </a:solidFill>
                <a:effectLst>
                  <a:glow rad="63500">
                    <a:schemeClr val="accent5">
                      <a:satMod val="175000"/>
                      <a:alpha val="40000"/>
                    </a:schemeClr>
                  </a:glow>
                  <a:outerShdw blurRad="12700" dist="38100" dir="2700000" algn="tl" rotWithShape="0">
                    <a:srgbClr val="FF99CC"/>
                  </a:outerShdw>
                </a:effectLst>
                <a:latin typeface="#9Slide05 SVNClementine" panose="020F0502020204030203" pitchFamily="34" charset="0"/>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9002" y="2312958"/>
            <a:ext cx="2342731" cy="464463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72632"/>
          <a:stretch/>
        </p:blipFill>
        <p:spPr>
          <a:xfrm>
            <a:off x="399102" y="2492157"/>
            <a:ext cx="3044854" cy="4276386"/>
          </a:xfrm>
          <a:prstGeom prst="rect">
            <a:avLst/>
          </a:prstGeom>
        </p:spPr>
      </p:pic>
    </p:spTree>
    <p:extLst>
      <p:ext uri="{BB962C8B-B14F-4D97-AF65-F5344CB8AC3E}">
        <p14:creationId xmlns:p14="http://schemas.microsoft.com/office/powerpoint/2010/main" val="17679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TotalTime>
  <Words>2018</Words>
  <Application>Microsoft Office PowerPoint</Application>
  <PresentationFormat>Widescreen</PresentationFormat>
  <Paragraphs>175</Paragraphs>
  <Slides>38</Slides>
  <Notes>1</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LNTH-LuoLuoNotangYuanTi 1</vt:lpstr>
      <vt:lpstr>#9Slide05 Phobia</vt:lpstr>
      <vt:lpstr>#9Slide05 SVNClementine</vt:lpstr>
      <vt:lpstr>Arial</vt:lpstr>
      <vt:lpstr>Calibri</vt:lpstr>
      <vt:lpstr>Calibri Light</vt:lpstr>
      <vt:lpstr>SVN-Hole Hearted</vt:lpstr>
      <vt:lpstr>SVN-Kitten</vt:lpstr>
      <vt:lpstr>SVN-Poky's</vt:lpstr>
      <vt:lpstr>UTM Cookies</vt:lpstr>
      <vt:lpstr>UTM Duepuntozero</vt:lpstr>
      <vt:lpstr>UVN Banh mi</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PHAM ANH THU</cp:lastModifiedBy>
  <cp:revision>68</cp:revision>
  <dcterms:created xsi:type="dcterms:W3CDTF">2022-11-27T03:38:50Z</dcterms:created>
  <dcterms:modified xsi:type="dcterms:W3CDTF">2023-01-04T03:32:13Z</dcterms:modified>
</cp:coreProperties>
</file>